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12192000"/>
  <p:notesSz cx="6858000" cy="9144000"/>
  <p:embeddedFontLst>
    <p:embeddedFont>
      <p:font typeface="Archivo Light"/>
      <p:regular r:id="rId21"/>
      <p:bold r:id="rId22"/>
      <p:italic r:id="rId23"/>
      <p:boldItalic r:id="rId24"/>
    </p:embeddedFont>
    <p:embeddedFont>
      <p:font typeface="Manrope ExtraBold"/>
      <p:bold r:id="rId25"/>
    </p:embeddedFont>
    <p:embeddedFont>
      <p:font typeface="Archiv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ArchivoLight-bold.fntdata"/><Relationship Id="rId21" Type="http://schemas.openxmlformats.org/officeDocument/2006/relationships/font" Target="fonts/ArchivoLight-regular.fntdata"/><Relationship Id="rId24" Type="http://schemas.openxmlformats.org/officeDocument/2006/relationships/font" Target="fonts/ArchivoLight-boldItalic.fntdata"/><Relationship Id="rId23" Type="http://schemas.openxmlformats.org/officeDocument/2006/relationships/font" Target="fonts/ArchivoLight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Archivo-regular.fntdata"/><Relationship Id="rId25" Type="http://schemas.openxmlformats.org/officeDocument/2006/relationships/font" Target="fonts/ManropeExtraBold-bold.fntdata"/><Relationship Id="rId28" Type="http://schemas.openxmlformats.org/officeDocument/2006/relationships/font" Target="fonts/Archivo-italic.fntdata"/><Relationship Id="rId27" Type="http://schemas.openxmlformats.org/officeDocument/2006/relationships/font" Target="fonts/Archivo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Archivo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lank" showMasterSp="0">
  <p:cSld name="3_Blank">
    <p:bg>
      <p:bgPr>
        <a:solidFill>
          <a:schemeClr val="accen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/>
          <p:nvPr>
            <p:ph idx="2" type="pic"/>
          </p:nvPr>
        </p:nvSpPr>
        <p:spPr>
          <a:xfrm>
            <a:off x="2" y="0"/>
            <a:ext cx="6313715" cy="5159828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  <p:sp>
        <p:nvSpPr>
          <p:cNvPr id="39" name="Google Shape;39;p11"/>
          <p:cNvSpPr/>
          <p:nvPr/>
        </p:nvSpPr>
        <p:spPr>
          <a:xfrm>
            <a:off x="11436634" y="6215121"/>
            <a:ext cx="755366" cy="33516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40" name="Google Shape;40;p11"/>
          <p:cNvSpPr txBox="1"/>
          <p:nvPr/>
        </p:nvSpPr>
        <p:spPr>
          <a:xfrm>
            <a:off x="11196712" y="6244206"/>
            <a:ext cx="81950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strike="noStrike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‹#›</a:t>
            </a:fld>
            <a:endParaRPr b="0" i="0" sz="1600" strike="noStrike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41" name="Google Shape;41;p11"/>
          <p:cNvSpPr txBox="1"/>
          <p:nvPr/>
        </p:nvSpPr>
        <p:spPr>
          <a:xfrm>
            <a:off x="479338" y="307711"/>
            <a:ext cx="1361270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Sponsorship Pitch</a:t>
            </a:r>
            <a:endParaRPr b="0" sz="105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42" name="Google Shape;42;p11"/>
          <p:cNvSpPr txBox="1"/>
          <p:nvPr/>
        </p:nvSpPr>
        <p:spPr>
          <a:xfrm>
            <a:off x="479338" y="6267289"/>
            <a:ext cx="216538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John Doe | www.Companysite.com</a:t>
            </a:r>
            <a:endParaRPr sz="9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 showMasterSp="0">
  <p:cSld name="1_Blank">
    <p:bg>
      <p:bgPr>
        <a:solidFill>
          <a:schemeClr val="accent1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/>
          <p:nvPr>
            <p:ph idx="2" type="pic"/>
          </p:nvPr>
        </p:nvSpPr>
        <p:spPr>
          <a:xfrm>
            <a:off x="3155577" y="3358813"/>
            <a:ext cx="8355107" cy="2725271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  <p:sp>
        <p:nvSpPr>
          <p:cNvPr id="45" name="Google Shape;45;p12"/>
          <p:cNvSpPr/>
          <p:nvPr/>
        </p:nvSpPr>
        <p:spPr>
          <a:xfrm>
            <a:off x="11436634" y="6215121"/>
            <a:ext cx="755366" cy="33516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46" name="Google Shape;46;p12"/>
          <p:cNvSpPr txBox="1"/>
          <p:nvPr/>
        </p:nvSpPr>
        <p:spPr>
          <a:xfrm>
            <a:off x="11196712" y="6244206"/>
            <a:ext cx="81950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strike="noStrike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‹#›</a:t>
            </a:fld>
            <a:endParaRPr b="0" i="0" sz="1600" strike="noStrike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47" name="Google Shape;47;p12"/>
          <p:cNvSpPr txBox="1"/>
          <p:nvPr/>
        </p:nvSpPr>
        <p:spPr>
          <a:xfrm>
            <a:off x="479338" y="307711"/>
            <a:ext cx="1361270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Sponsorship Pitch</a:t>
            </a:r>
            <a:endParaRPr b="0" sz="105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48" name="Google Shape;48;p12"/>
          <p:cNvSpPr txBox="1"/>
          <p:nvPr/>
        </p:nvSpPr>
        <p:spPr>
          <a:xfrm>
            <a:off x="479338" y="6267289"/>
            <a:ext cx="216538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John Doe | www.Companysite.com</a:t>
            </a:r>
            <a:endParaRPr sz="9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Slide">
  <p:cSld name="16_Title Slide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/>
          <p:nvPr>
            <p:ph idx="2" type="pic"/>
          </p:nvPr>
        </p:nvSpPr>
        <p:spPr>
          <a:xfrm>
            <a:off x="698643" y="783406"/>
            <a:ext cx="2393878" cy="5291191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Title Slide">
  <p:cSld name="19_Title Slid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/>
          <p:nvPr>
            <p:ph idx="2" type="pic"/>
          </p:nvPr>
        </p:nvSpPr>
        <p:spPr>
          <a:xfrm>
            <a:off x="8395208" y="2124717"/>
            <a:ext cx="2084883" cy="2084883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  <p:sp>
        <p:nvSpPr>
          <p:cNvPr id="53" name="Google Shape;53;p14"/>
          <p:cNvSpPr/>
          <p:nvPr>
            <p:ph idx="3" type="pic"/>
          </p:nvPr>
        </p:nvSpPr>
        <p:spPr>
          <a:xfrm>
            <a:off x="4231341" y="2151528"/>
            <a:ext cx="3729317" cy="4276165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Slide">
  <p:cSld name="15_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Title Slide">
  <p:cSld name="22_Title Slid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>
            <p:ph idx="2" type="pic"/>
          </p:nvPr>
        </p:nvSpPr>
        <p:spPr>
          <a:xfrm>
            <a:off x="8851517" y="0"/>
            <a:ext cx="3340483" cy="4714204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4"/>
          <p:cNvSpPr/>
          <p:nvPr>
            <p:ph idx="3" type="pic"/>
          </p:nvPr>
        </p:nvSpPr>
        <p:spPr>
          <a:xfrm>
            <a:off x="8851517" y="4810796"/>
            <a:ext cx="3340483" cy="2047204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4"/>
          <p:cNvSpPr/>
          <p:nvPr>
            <p:ph idx="4" type="pic"/>
          </p:nvPr>
        </p:nvSpPr>
        <p:spPr>
          <a:xfrm>
            <a:off x="5383161" y="3477296"/>
            <a:ext cx="3340483" cy="3380704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4"/>
          <p:cNvSpPr/>
          <p:nvPr>
            <p:ph idx="5" type="pic"/>
          </p:nvPr>
        </p:nvSpPr>
        <p:spPr>
          <a:xfrm>
            <a:off x="5383161" y="0"/>
            <a:ext cx="3340483" cy="338070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>
  <p:cSld name="17_Title Slid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>
            <p:ph idx="2" type="pic"/>
          </p:nvPr>
        </p:nvSpPr>
        <p:spPr>
          <a:xfrm>
            <a:off x="3092521" y="783406"/>
            <a:ext cx="5167900" cy="5291191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Title Slide">
  <p:cSld name="18_Title Slid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/>
          <p:nvPr>
            <p:ph idx="2" type="pic"/>
          </p:nvPr>
        </p:nvSpPr>
        <p:spPr>
          <a:xfrm>
            <a:off x="1237129" y="896471"/>
            <a:ext cx="3621742" cy="5065058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Blank">
  <p:cSld name="4_Blank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>
            <p:ph idx="2" type="pic"/>
          </p:nvPr>
        </p:nvSpPr>
        <p:spPr>
          <a:xfrm>
            <a:off x="4027748" y="3491136"/>
            <a:ext cx="3156858" cy="2569029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  <p:sp>
        <p:nvSpPr>
          <p:cNvPr id="27" name="Google Shape;27;p7"/>
          <p:cNvSpPr/>
          <p:nvPr>
            <p:ph idx="3" type="pic"/>
          </p:nvPr>
        </p:nvSpPr>
        <p:spPr>
          <a:xfrm>
            <a:off x="718492" y="3491136"/>
            <a:ext cx="3156858" cy="2569029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  <p:sp>
        <p:nvSpPr>
          <p:cNvPr id="28" name="Google Shape;28;p7"/>
          <p:cNvSpPr/>
          <p:nvPr>
            <p:ph idx="4" type="pic"/>
          </p:nvPr>
        </p:nvSpPr>
        <p:spPr>
          <a:xfrm>
            <a:off x="718492" y="797838"/>
            <a:ext cx="6466115" cy="2569029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Blank">
  <p:cSld name="5_Blank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/>
          <p:nvPr>
            <p:ph idx="2" type="pic"/>
          </p:nvPr>
        </p:nvSpPr>
        <p:spPr>
          <a:xfrm>
            <a:off x="8605630" y="1791994"/>
            <a:ext cx="3042084" cy="4071257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  <p:sp>
        <p:nvSpPr>
          <p:cNvPr id="31" name="Google Shape;31;p8"/>
          <p:cNvSpPr/>
          <p:nvPr>
            <p:ph idx="3" type="pic"/>
          </p:nvPr>
        </p:nvSpPr>
        <p:spPr>
          <a:xfrm>
            <a:off x="5367130" y="1791994"/>
            <a:ext cx="3042084" cy="4071257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  <p:sp>
        <p:nvSpPr>
          <p:cNvPr id="32" name="Google Shape;32;p8"/>
          <p:cNvSpPr/>
          <p:nvPr>
            <p:ph idx="4" type="pic"/>
          </p:nvPr>
        </p:nvSpPr>
        <p:spPr>
          <a:xfrm>
            <a:off x="544286" y="1791995"/>
            <a:ext cx="4626430" cy="4071257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Blank">
  <p:cSld name="6_Blank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/>
          <p:nvPr>
            <p:ph idx="2" type="pic"/>
          </p:nvPr>
        </p:nvSpPr>
        <p:spPr>
          <a:xfrm>
            <a:off x="899491" y="1928191"/>
            <a:ext cx="4320003" cy="3001618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">
  <p:cSld name="2_Blank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11436634" y="6215121"/>
            <a:ext cx="755366" cy="3351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accen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11" name="Google Shape;11;p1"/>
          <p:cNvSpPr txBox="1"/>
          <p:nvPr/>
        </p:nvSpPr>
        <p:spPr>
          <a:xfrm>
            <a:off x="11196712" y="6244206"/>
            <a:ext cx="81950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‹#›</a:t>
            </a:fld>
            <a:endParaRPr b="0" i="0" sz="1600" u="none" cap="none" strike="noStrike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2" name="Google Shape;12;p1"/>
          <p:cNvSpPr txBox="1"/>
          <p:nvPr/>
        </p:nvSpPr>
        <p:spPr>
          <a:xfrm>
            <a:off x="479338" y="307711"/>
            <a:ext cx="1077539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50" u="none" cap="none" strike="noStrike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NOBEL WOMEN</a:t>
            </a:r>
            <a:endParaRPr b="0" i="0" sz="1050" u="none" cap="none" strike="noStrike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3" name="Google Shape;13;p1"/>
          <p:cNvSpPr txBox="1"/>
          <p:nvPr/>
        </p:nvSpPr>
        <p:spPr>
          <a:xfrm>
            <a:off x="479338" y="6267289"/>
            <a:ext cx="216538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NOBEL Women| www.nobelwomen.org</a:t>
            </a:r>
            <a:endParaRPr b="0" i="0" sz="900" u="none" cap="none" strike="noStrike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jpg"/><Relationship Id="rId4" Type="http://schemas.openxmlformats.org/officeDocument/2006/relationships/image" Target="../media/image2.jpg"/><Relationship Id="rId5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Relationship Id="rId4" Type="http://schemas.openxmlformats.org/officeDocument/2006/relationships/image" Target="../media/image3.jpg"/><Relationship Id="rId5" Type="http://schemas.openxmlformats.org/officeDocument/2006/relationships/image" Target="../media/image12.jpg"/><Relationship Id="rId6" Type="http://schemas.openxmlformats.org/officeDocument/2006/relationships/image" Target="../media/image1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Relationship Id="rId4" Type="http://schemas.openxmlformats.org/officeDocument/2006/relationships/image" Target="../media/image20.jpg"/><Relationship Id="rId5" Type="http://schemas.openxmlformats.org/officeDocument/2006/relationships/image" Target="../media/image1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Relationship Id="rId4" Type="http://schemas.openxmlformats.org/officeDocument/2006/relationships/image" Target="../media/image19.png"/><Relationship Id="rId5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8.jpg"/><Relationship Id="rId5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1668042" y="1281555"/>
            <a:ext cx="8855916" cy="3441786"/>
            <a:chOff x="3562178" y="994206"/>
            <a:chExt cx="8855916" cy="3441786"/>
          </a:xfrm>
        </p:grpSpPr>
        <p:pic>
          <p:nvPicPr>
            <p:cNvPr id="59" name="Google Shape;59;p1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311347" y="994206"/>
              <a:ext cx="1357576" cy="1357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" name="Google Shape;60;p15"/>
            <p:cNvSpPr txBox="1"/>
            <p:nvPr/>
          </p:nvSpPr>
          <p:spPr>
            <a:xfrm>
              <a:off x="3562178" y="2598003"/>
              <a:ext cx="8855916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4000" u="none" cap="none" strike="noStrike">
                  <a:solidFill>
                    <a:schemeClr val="accent1"/>
                  </a:solidFill>
                  <a:latin typeface="Archivo"/>
                  <a:ea typeface="Archivo"/>
                  <a:cs typeface="Archivo"/>
                  <a:sym typeface="Archivo"/>
                </a:rPr>
                <a:t>2026 Sponsorship Opportunities</a:t>
              </a:r>
              <a:endParaRPr/>
            </a:p>
          </p:txBody>
        </p:sp>
        <p:sp>
          <p:nvSpPr>
            <p:cNvPr id="61" name="Google Shape;61;p15"/>
            <p:cNvSpPr txBox="1"/>
            <p:nvPr/>
          </p:nvSpPr>
          <p:spPr>
            <a:xfrm>
              <a:off x="3562178" y="3112553"/>
              <a:ext cx="8855916" cy="13234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4000" u="none" cap="none" strike="noStrike">
                  <a:solidFill>
                    <a:schemeClr val="accent1"/>
                  </a:solidFill>
                  <a:latin typeface="Archivo"/>
                  <a:ea typeface="Archivo"/>
                  <a:cs typeface="Archivo"/>
                  <a:sym typeface="Archivo"/>
                </a:rPr>
                <a:t>National Organization of Black Elected Legislative Women</a:t>
              </a:r>
              <a:endParaRPr/>
            </a:p>
          </p:txBody>
        </p:sp>
      </p:grpSp>
      <p:sp>
        <p:nvSpPr>
          <p:cNvPr id="62" name="Google Shape;62;p15"/>
          <p:cNvSpPr txBox="1"/>
          <p:nvPr/>
        </p:nvSpPr>
        <p:spPr>
          <a:xfrm>
            <a:off x="3625194" y="5237891"/>
            <a:ext cx="4941609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2000" u="none" cap="none" strike="noStrike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Advancing leadership, policy, and opportunity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/>
          <p:nvPr/>
        </p:nvSpPr>
        <p:spPr>
          <a:xfrm>
            <a:off x="544285" y="550605"/>
            <a:ext cx="10163043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NOBEL Women’s Executive Board</a:t>
            </a:r>
            <a:endParaRPr/>
          </a:p>
        </p:txBody>
      </p:sp>
      <p:cxnSp>
        <p:nvCxnSpPr>
          <p:cNvPr id="163" name="Google Shape;163;p24"/>
          <p:cNvCxnSpPr/>
          <p:nvPr/>
        </p:nvCxnSpPr>
        <p:spPr>
          <a:xfrm>
            <a:off x="544286" y="1556881"/>
            <a:ext cx="11103428" cy="0"/>
          </a:xfrm>
          <a:prstGeom prst="straightConnector1">
            <a:avLst/>
          </a:prstGeom>
          <a:noFill/>
          <a:ln cap="rnd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64" name="Google Shape;164;p24"/>
          <p:cNvSpPr txBox="1"/>
          <p:nvPr/>
        </p:nvSpPr>
        <p:spPr>
          <a:xfrm>
            <a:off x="544286" y="5968842"/>
            <a:ext cx="391341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Representative Marie Woodson (FL)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Financial Secretary</a:t>
            </a:r>
            <a:endParaRPr/>
          </a:p>
        </p:txBody>
      </p:sp>
      <p:pic>
        <p:nvPicPr>
          <p:cNvPr id="165" name="Google Shape;165;p24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9399" r="9399" t="0"/>
          <a:stretch/>
        </p:blipFill>
        <p:spPr>
          <a:xfrm>
            <a:off x="544513" y="1792288"/>
            <a:ext cx="3305175" cy="4070350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id="166" name="Google Shape;166;p2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2123" r="22123" t="0"/>
          <a:stretch/>
        </p:blipFill>
        <p:spPr>
          <a:xfrm>
            <a:off x="4772025" y="1792288"/>
            <a:ext cx="3041650" cy="4070350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id="167" name="Google Shape;167;p24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9428" r="9428" t="0"/>
          <a:stretch/>
        </p:blipFill>
        <p:spPr>
          <a:xfrm>
            <a:off x="8605630" y="1791994"/>
            <a:ext cx="3042084" cy="4071257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sp>
        <p:nvSpPr>
          <p:cNvPr id="168" name="Google Shape;168;p24"/>
          <p:cNvSpPr txBox="1"/>
          <p:nvPr/>
        </p:nvSpPr>
        <p:spPr>
          <a:xfrm>
            <a:off x="4692216" y="5968842"/>
            <a:ext cx="391341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Representative Jamila Woods (MD)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Chaplain</a:t>
            </a:r>
            <a:endParaRPr/>
          </a:p>
        </p:txBody>
      </p:sp>
      <p:sp>
        <p:nvSpPr>
          <p:cNvPr id="169" name="Google Shape;169;p24"/>
          <p:cNvSpPr txBox="1"/>
          <p:nvPr/>
        </p:nvSpPr>
        <p:spPr>
          <a:xfrm>
            <a:off x="8507156" y="5968842"/>
            <a:ext cx="391341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Representative Sheila Stubbs (FL)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National Director of Regional Coordinators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/>
          <p:nvPr/>
        </p:nvSpPr>
        <p:spPr>
          <a:xfrm>
            <a:off x="1002696" y="2508820"/>
            <a:ext cx="2272604" cy="2402114"/>
          </a:xfrm>
          <a:custGeom>
            <a:rect b="b" l="l" r="r" t="t"/>
            <a:pathLst>
              <a:path extrusionOk="0" h="3765794" w="3562760">
                <a:moveTo>
                  <a:pt x="2142909" y="34681"/>
                </a:moveTo>
                <a:lnTo>
                  <a:pt x="2204781" y="528267"/>
                </a:lnTo>
                <a:cubicBezTo>
                  <a:pt x="2404084" y="590732"/>
                  <a:pt x="2587174" y="696429"/>
                  <a:pt x="2740908" y="837816"/>
                </a:cubicBezTo>
                <a:lnTo>
                  <a:pt x="3199311" y="644582"/>
                </a:lnTo>
                <a:cubicBezTo>
                  <a:pt x="3359662" y="828413"/>
                  <a:pt x="3482775" y="1041652"/>
                  <a:pt x="3561793" y="1272447"/>
                </a:cubicBezTo>
                <a:lnTo>
                  <a:pt x="3165262" y="1572804"/>
                </a:lnTo>
                <a:cubicBezTo>
                  <a:pt x="3210832" y="1776649"/>
                  <a:pt x="3210832" y="1988044"/>
                  <a:pt x="3165262" y="2191889"/>
                </a:cubicBezTo>
                <a:lnTo>
                  <a:pt x="3561793" y="2492257"/>
                </a:lnTo>
                <a:cubicBezTo>
                  <a:pt x="3482775" y="2723053"/>
                  <a:pt x="3359662" y="2936283"/>
                  <a:pt x="3199311" y="3120125"/>
                </a:cubicBezTo>
                <a:lnTo>
                  <a:pt x="2740908" y="2926898"/>
                </a:lnTo>
                <a:cubicBezTo>
                  <a:pt x="2587174" y="3068269"/>
                  <a:pt x="2404084" y="3173966"/>
                  <a:pt x="2204781" y="3236440"/>
                </a:cubicBezTo>
                <a:lnTo>
                  <a:pt x="2142909" y="3730036"/>
                </a:lnTo>
                <a:cubicBezTo>
                  <a:pt x="1903540" y="3776989"/>
                  <a:pt x="1657314" y="3776989"/>
                  <a:pt x="1417916" y="3730036"/>
                </a:cubicBezTo>
                <a:lnTo>
                  <a:pt x="1356073" y="3236440"/>
                </a:lnTo>
                <a:cubicBezTo>
                  <a:pt x="1156740" y="3173966"/>
                  <a:pt x="973680" y="3068269"/>
                  <a:pt x="819916" y="2926898"/>
                </a:cubicBezTo>
                <a:lnTo>
                  <a:pt x="361543" y="3120125"/>
                </a:lnTo>
                <a:cubicBezTo>
                  <a:pt x="201162" y="2936283"/>
                  <a:pt x="78049" y="2723053"/>
                  <a:pt x="-969" y="2492257"/>
                </a:cubicBezTo>
                <a:lnTo>
                  <a:pt x="395592" y="2191889"/>
                </a:lnTo>
                <a:cubicBezTo>
                  <a:pt x="350023" y="1988044"/>
                  <a:pt x="350023" y="1776649"/>
                  <a:pt x="395592" y="1572804"/>
                </a:cubicBezTo>
                <a:lnTo>
                  <a:pt x="-969" y="1272447"/>
                </a:lnTo>
                <a:cubicBezTo>
                  <a:pt x="78049" y="1041652"/>
                  <a:pt x="201162" y="828413"/>
                  <a:pt x="361543" y="644582"/>
                </a:cubicBezTo>
                <a:lnTo>
                  <a:pt x="819916" y="837816"/>
                </a:lnTo>
                <a:cubicBezTo>
                  <a:pt x="973680" y="696429"/>
                  <a:pt x="1156740" y="590732"/>
                  <a:pt x="1356073" y="528267"/>
                </a:cubicBezTo>
                <a:lnTo>
                  <a:pt x="1417916" y="34681"/>
                </a:lnTo>
                <a:cubicBezTo>
                  <a:pt x="1657314" y="-12285"/>
                  <a:pt x="1903540" y="-12285"/>
                  <a:pt x="2142909" y="3468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grpSp>
        <p:nvGrpSpPr>
          <p:cNvPr id="175" name="Google Shape;175;p25"/>
          <p:cNvGrpSpPr/>
          <p:nvPr/>
        </p:nvGrpSpPr>
        <p:grpSpPr>
          <a:xfrm>
            <a:off x="1425983" y="2996862"/>
            <a:ext cx="1426030" cy="1426030"/>
            <a:chOff x="1404257" y="2996862"/>
            <a:chExt cx="1426030" cy="1426030"/>
          </a:xfrm>
        </p:grpSpPr>
        <p:sp>
          <p:nvSpPr>
            <p:cNvPr id="176" name="Google Shape;176;p25"/>
            <p:cNvSpPr/>
            <p:nvPr/>
          </p:nvSpPr>
          <p:spPr>
            <a:xfrm>
              <a:off x="1404257" y="2996862"/>
              <a:ext cx="1426030" cy="1426030"/>
            </a:xfrm>
            <a:custGeom>
              <a:rect b="b" l="l" r="r" t="t"/>
              <a:pathLst>
                <a:path extrusionOk="0" h="6858000" w="6858000">
                  <a:moveTo>
                    <a:pt x="0" y="3429008"/>
                  </a:moveTo>
                  <a:cubicBezTo>
                    <a:pt x="0" y="857242"/>
                    <a:pt x="857242" y="0"/>
                    <a:pt x="3429008" y="0"/>
                  </a:cubicBezTo>
                  <a:cubicBezTo>
                    <a:pt x="6000742" y="0"/>
                    <a:pt x="6858000" y="857242"/>
                    <a:pt x="6858000" y="3429008"/>
                  </a:cubicBezTo>
                  <a:cubicBezTo>
                    <a:pt x="6858000" y="6000750"/>
                    <a:pt x="6000742" y="6858000"/>
                    <a:pt x="3429008" y="6858000"/>
                  </a:cubicBezTo>
                  <a:cubicBezTo>
                    <a:pt x="857242" y="6858000"/>
                    <a:pt x="0" y="6000750"/>
                    <a:pt x="0" y="34290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0" sx="85000" rotWithShape="0" algn="t" dir="5400000" dist="381000" sy="85000">
                <a:srgbClr val="7F7F7F">
                  <a:alpha val="30196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  <p:sp>
          <p:nvSpPr>
            <p:cNvPr id="177" name="Google Shape;177;p25"/>
            <p:cNvSpPr/>
            <p:nvPr/>
          </p:nvSpPr>
          <p:spPr>
            <a:xfrm>
              <a:off x="1848455" y="3530664"/>
              <a:ext cx="537634" cy="358426"/>
            </a:xfrm>
            <a:custGeom>
              <a:rect b="b" l="l" r="r" t="t"/>
              <a:pathLst>
                <a:path extrusionOk="0" h="21600" w="21600">
                  <a:moveTo>
                    <a:pt x="6171" y="21600"/>
                  </a:moveTo>
                  <a:lnTo>
                    <a:pt x="1029" y="21600"/>
                  </a:lnTo>
                  <a:cubicBezTo>
                    <a:pt x="460" y="21600"/>
                    <a:pt x="0" y="20909"/>
                    <a:pt x="0" y="20057"/>
                  </a:cubicBezTo>
                  <a:lnTo>
                    <a:pt x="0" y="1543"/>
                  </a:lnTo>
                  <a:cubicBezTo>
                    <a:pt x="0" y="691"/>
                    <a:pt x="460" y="0"/>
                    <a:pt x="1029" y="0"/>
                  </a:cubicBezTo>
                  <a:lnTo>
                    <a:pt x="7843" y="0"/>
                  </a:lnTo>
                  <a:lnTo>
                    <a:pt x="6642" y="3086"/>
                  </a:lnTo>
                  <a:lnTo>
                    <a:pt x="2057" y="3086"/>
                  </a:lnTo>
                  <a:lnTo>
                    <a:pt x="2057" y="18514"/>
                  </a:lnTo>
                  <a:lnTo>
                    <a:pt x="6171" y="18514"/>
                  </a:lnTo>
                  <a:lnTo>
                    <a:pt x="6171" y="21600"/>
                  </a:lnTo>
                  <a:close/>
                  <a:moveTo>
                    <a:pt x="10671" y="21600"/>
                  </a:moveTo>
                  <a:lnTo>
                    <a:pt x="11872" y="18514"/>
                  </a:lnTo>
                  <a:lnTo>
                    <a:pt x="16457" y="18514"/>
                  </a:lnTo>
                  <a:lnTo>
                    <a:pt x="16457" y="3086"/>
                  </a:lnTo>
                  <a:lnTo>
                    <a:pt x="12343" y="3086"/>
                  </a:lnTo>
                  <a:lnTo>
                    <a:pt x="12343" y="0"/>
                  </a:lnTo>
                  <a:lnTo>
                    <a:pt x="17486" y="0"/>
                  </a:lnTo>
                  <a:cubicBezTo>
                    <a:pt x="18054" y="0"/>
                    <a:pt x="18514" y="691"/>
                    <a:pt x="18514" y="1543"/>
                  </a:cubicBezTo>
                  <a:lnTo>
                    <a:pt x="18514" y="20057"/>
                  </a:lnTo>
                  <a:cubicBezTo>
                    <a:pt x="18514" y="20909"/>
                    <a:pt x="18054" y="21600"/>
                    <a:pt x="17486" y="21600"/>
                  </a:cubicBezTo>
                  <a:lnTo>
                    <a:pt x="10671" y="21600"/>
                  </a:lnTo>
                  <a:close/>
                  <a:moveTo>
                    <a:pt x="19543" y="6171"/>
                  </a:moveTo>
                  <a:lnTo>
                    <a:pt x="21600" y="6171"/>
                  </a:lnTo>
                  <a:lnTo>
                    <a:pt x="21600" y="15429"/>
                  </a:lnTo>
                  <a:lnTo>
                    <a:pt x="19543" y="15429"/>
                  </a:lnTo>
                  <a:lnTo>
                    <a:pt x="19543" y="6171"/>
                  </a:lnTo>
                  <a:close/>
                  <a:moveTo>
                    <a:pt x="10286" y="9257"/>
                  </a:moveTo>
                  <a:lnTo>
                    <a:pt x="13371" y="9257"/>
                  </a:lnTo>
                  <a:lnTo>
                    <a:pt x="8229" y="21600"/>
                  </a:lnTo>
                  <a:lnTo>
                    <a:pt x="8229" y="12343"/>
                  </a:lnTo>
                  <a:lnTo>
                    <a:pt x="5143" y="12343"/>
                  </a:lnTo>
                  <a:lnTo>
                    <a:pt x="10286" y="0"/>
                  </a:lnTo>
                  <a:lnTo>
                    <a:pt x="10286" y="92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</p:grpSp>
      <p:sp>
        <p:nvSpPr>
          <p:cNvPr id="178" name="Google Shape;178;p25"/>
          <p:cNvSpPr/>
          <p:nvPr/>
        </p:nvSpPr>
        <p:spPr>
          <a:xfrm>
            <a:off x="6017382" y="2508820"/>
            <a:ext cx="2272604" cy="2402114"/>
          </a:xfrm>
          <a:custGeom>
            <a:rect b="b" l="l" r="r" t="t"/>
            <a:pathLst>
              <a:path extrusionOk="0" h="3765794" w="3562760">
                <a:moveTo>
                  <a:pt x="2142909" y="34681"/>
                </a:moveTo>
                <a:lnTo>
                  <a:pt x="2204781" y="528267"/>
                </a:lnTo>
                <a:cubicBezTo>
                  <a:pt x="2404084" y="590732"/>
                  <a:pt x="2587174" y="696429"/>
                  <a:pt x="2740908" y="837816"/>
                </a:cubicBezTo>
                <a:lnTo>
                  <a:pt x="3199311" y="644582"/>
                </a:lnTo>
                <a:cubicBezTo>
                  <a:pt x="3359662" y="828413"/>
                  <a:pt x="3482775" y="1041652"/>
                  <a:pt x="3561793" y="1272447"/>
                </a:cubicBezTo>
                <a:lnTo>
                  <a:pt x="3165262" y="1572804"/>
                </a:lnTo>
                <a:cubicBezTo>
                  <a:pt x="3210832" y="1776649"/>
                  <a:pt x="3210832" y="1988044"/>
                  <a:pt x="3165262" y="2191889"/>
                </a:cubicBezTo>
                <a:lnTo>
                  <a:pt x="3561793" y="2492257"/>
                </a:lnTo>
                <a:cubicBezTo>
                  <a:pt x="3482775" y="2723053"/>
                  <a:pt x="3359662" y="2936283"/>
                  <a:pt x="3199311" y="3120125"/>
                </a:cubicBezTo>
                <a:lnTo>
                  <a:pt x="2740908" y="2926898"/>
                </a:lnTo>
                <a:cubicBezTo>
                  <a:pt x="2587174" y="3068269"/>
                  <a:pt x="2404084" y="3173966"/>
                  <a:pt x="2204781" y="3236440"/>
                </a:cubicBezTo>
                <a:lnTo>
                  <a:pt x="2142909" y="3730036"/>
                </a:lnTo>
                <a:cubicBezTo>
                  <a:pt x="1903540" y="3776989"/>
                  <a:pt x="1657314" y="3776989"/>
                  <a:pt x="1417916" y="3730036"/>
                </a:cubicBezTo>
                <a:lnTo>
                  <a:pt x="1356073" y="3236440"/>
                </a:lnTo>
                <a:cubicBezTo>
                  <a:pt x="1156740" y="3173966"/>
                  <a:pt x="973680" y="3068269"/>
                  <a:pt x="819916" y="2926898"/>
                </a:cubicBezTo>
                <a:lnTo>
                  <a:pt x="361543" y="3120125"/>
                </a:lnTo>
                <a:cubicBezTo>
                  <a:pt x="201162" y="2936283"/>
                  <a:pt x="78049" y="2723053"/>
                  <a:pt x="-969" y="2492257"/>
                </a:cubicBezTo>
                <a:lnTo>
                  <a:pt x="395592" y="2191889"/>
                </a:lnTo>
                <a:cubicBezTo>
                  <a:pt x="350023" y="1988044"/>
                  <a:pt x="350023" y="1776649"/>
                  <a:pt x="395592" y="1572804"/>
                </a:cubicBezTo>
                <a:lnTo>
                  <a:pt x="-969" y="1272447"/>
                </a:lnTo>
                <a:cubicBezTo>
                  <a:pt x="78049" y="1041652"/>
                  <a:pt x="201162" y="828413"/>
                  <a:pt x="361543" y="644582"/>
                </a:cubicBezTo>
                <a:lnTo>
                  <a:pt x="819916" y="837816"/>
                </a:lnTo>
                <a:cubicBezTo>
                  <a:pt x="973680" y="696429"/>
                  <a:pt x="1156740" y="590732"/>
                  <a:pt x="1356073" y="528267"/>
                </a:cubicBezTo>
                <a:lnTo>
                  <a:pt x="1417916" y="34681"/>
                </a:lnTo>
                <a:cubicBezTo>
                  <a:pt x="1657314" y="-12285"/>
                  <a:pt x="1903540" y="-12285"/>
                  <a:pt x="2142909" y="3468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grpSp>
        <p:nvGrpSpPr>
          <p:cNvPr id="179" name="Google Shape;179;p25"/>
          <p:cNvGrpSpPr/>
          <p:nvPr/>
        </p:nvGrpSpPr>
        <p:grpSpPr>
          <a:xfrm>
            <a:off x="6440669" y="2996862"/>
            <a:ext cx="1426030" cy="1426030"/>
            <a:chOff x="6418943" y="2996862"/>
            <a:chExt cx="1426030" cy="1426030"/>
          </a:xfrm>
        </p:grpSpPr>
        <p:sp>
          <p:nvSpPr>
            <p:cNvPr id="180" name="Google Shape;180;p25"/>
            <p:cNvSpPr/>
            <p:nvPr/>
          </p:nvSpPr>
          <p:spPr>
            <a:xfrm>
              <a:off x="6418943" y="2996862"/>
              <a:ext cx="1426030" cy="1426030"/>
            </a:xfrm>
            <a:custGeom>
              <a:rect b="b" l="l" r="r" t="t"/>
              <a:pathLst>
                <a:path extrusionOk="0" h="6858000" w="6858000">
                  <a:moveTo>
                    <a:pt x="0" y="3429008"/>
                  </a:moveTo>
                  <a:cubicBezTo>
                    <a:pt x="0" y="857242"/>
                    <a:pt x="857242" y="0"/>
                    <a:pt x="3429008" y="0"/>
                  </a:cubicBezTo>
                  <a:cubicBezTo>
                    <a:pt x="6000742" y="0"/>
                    <a:pt x="6858000" y="857242"/>
                    <a:pt x="6858000" y="3429008"/>
                  </a:cubicBezTo>
                  <a:cubicBezTo>
                    <a:pt x="6858000" y="6000750"/>
                    <a:pt x="6000742" y="6858000"/>
                    <a:pt x="3429008" y="6858000"/>
                  </a:cubicBezTo>
                  <a:cubicBezTo>
                    <a:pt x="857242" y="6858000"/>
                    <a:pt x="0" y="6000750"/>
                    <a:pt x="0" y="34290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0" sx="85000" rotWithShape="0" algn="t" dir="5400000" dist="381000" sy="85000">
                <a:srgbClr val="7F7F7F">
                  <a:alpha val="30196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  <p:sp>
          <p:nvSpPr>
            <p:cNvPr id="181" name="Google Shape;181;p25"/>
            <p:cNvSpPr/>
            <p:nvPr/>
          </p:nvSpPr>
          <p:spPr>
            <a:xfrm>
              <a:off x="6875940" y="3453859"/>
              <a:ext cx="512036" cy="512036"/>
            </a:xfrm>
            <a:custGeom>
              <a:rect b="b" l="l" r="r" t="t"/>
              <a:pathLst>
                <a:path extrusionOk="0" h="21600" w="21600">
                  <a:moveTo>
                    <a:pt x="4320" y="17280"/>
                  </a:moveTo>
                  <a:lnTo>
                    <a:pt x="17280" y="17280"/>
                  </a:lnTo>
                  <a:lnTo>
                    <a:pt x="17280" y="4320"/>
                  </a:lnTo>
                  <a:lnTo>
                    <a:pt x="4320" y="4320"/>
                  </a:lnTo>
                  <a:lnTo>
                    <a:pt x="4320" y="17280"/>
                  </a:lnTo>
                  <a:close/>
                  <a:moveTo>
                    <a:pt x="12960" y="19440"/>
                  </a:moveTo>
                  <a:lnTo>
                    <a:pt x="8640" y="19440"/>
                  </a:lnTo>
                  <a:lnTo>
                    <a:pt x="8640" y="21600"/>
                  </a:lnTo>
                  <a:lnTo>
                    <a:pt x="6480" y="21600"/>
                  </a:lnTo>
                  <a:lnTo>
                    <a:pt x="6480" y="19440"/>
                  </a:lnTo>
                  <a:lnTo>
                    <a:pt x="3240" y="19440"/>
                  </a:lnTo>
                  <a:cubicBezTo>
                    <a:pt x="2643" y="19440"/>
                    <a:pt x="2160" y="18957"/>
                    <a:pt x="2160" y="18360"/>
                  </a:cubicBezTo>
                  <a:lnTo>
                    <a:pt x="2160" y="15120"/>
                  </a:lnTo>
                  <a:lnTo>
                    <a:pt x="0" y="15120"/>
                  </a:lnTo>
                  <a:lnTo>
                    <a:pt x="0" y="12960"/>
                  </a:lnTo>
                  <a:lnTo>
                    <a:pt x="2160" y="12960"/>
                  </a:lnTo>
                  <a:lnTo>
                    <a:pt x="2160" y="8640"/>
                  </a:lnTo>
                  <a:lnTo>
                    <a:pt x="0" y="8640"/>
                  </a:lnTo>
                  <a:lnTo>
                    <a:pt x="0" y="6480"/>
                  </a:lnTo>
                  <a:lnTo>
                    <a:pt x="2160" y="6480"/>
                  </a:lnTo>
                  <a:lnTo>
                    <a:pt x="2160" y="3240"/>
                  </a:lnTo>
                  <a:cubicBezTo>
                    <a:pt x="2160" y="2643"/>
                    <a:pt x="2643" y="2160"/>
                    <a:pt x="3240" y="2160"/>
                  </a:cubicBezTo>
                  <a:lnTo>
                    <a:pt x="6480" y="2160"/>
                  </a:lnTo>
                  <a:lnTo>
                    <a:pt x="6480" y="0"/>
                  </a:lnTo>
                  <a:lnTo>
                    <a:pt x="8640" y="0"/>
                  </a:lnTo>
                  <a:lnTo>
                    <a:pt x="8640" y="2160"/>
                  </a:lnTo>
                  <a:lnTo>
                    <a:pt x="12960" y="2160"/>
                  </a:lnTo>
                  <a:lnTo>
                    <a:pt x="12960" y="0"/>
                  </a:lnTo>
                  <a:lnTo>
                    <a:pt x="15120" y="0"/>
                  </a:lnTo>
                  <a:lnTo>
                    <a:pt x="15120" y="2160"/>
                  </a:lnTo>
                  <a:lnTo>
                    <a:pt x="18360" y="2160"/>
                  </a:lnTo>
                  <a:cubicBezTo>
                    <a:pt x="18957" y="2160"/>
                    <a:pt x="19440" y="2643"/>
                    <a:pt x="19440" y="3240"/>
                  </a:cubicBezTo>
                  <a:lnTo>
                    <a:pt x="19440" y="6480"/>
                  </a:lnTo>
                  <a:lnTo>
                    <a:pt x="21600" y="6480"/>
                  </a:lnTo>
                  <a:lnTo>
                    <a:pt x="21600" y="8640"/>
                  </a:lnTo>
                  <a:lnTo>
                    <a:pt x="19440" y="8640"/>
                  </a:lnTo>
                  <a:lnTo>
                    <a:pt x="19440" y="12960"/>
                  </a:lnTo>
                  <a:lnTo>
                    <a:pt x="21600" y="12960"/>
                  </a:lnTo>
                  <a:lnTo>
                    <a:pt x="21600" y="15120"/>
                  </a:lnTo>
                  <a:lnTo>
                    <a:pt x="19440" y="15120"/>
                  </a:lnTo>
                  <a:lnTo>
                    <a:pt x="19440" y="18360"/>
                  </a:lnTo>
                  <a:cubicBezTo>
                    <a:pt x="19440" y="18957"/>
                    <a:pt x="18957" y="19440"/>
                    <a:pt x="18360" y="19440"/>
                  </a:cubicBezTo>
                  <a:lnTo>
                    <a:pt x="15120" y="19440"/>
                  </a:lnTo>
                  <a:lnTo>
                    <a:pt x="15120" y="21600"/>
                  </a:lnTo>
                  <a:lnTo>
                    <a:pt x="12960" y="21600"/>
                  </a:lnTo>
                  <a:lnTo>
                    <a:pt x="12960" y="19440"/>
                  </a:lnTo>
                  <a:close/>
                  <a:moveTo>
                    <a:pt x="6480" y="6480"/>
                  </a:moveTo>
                  <a:lnTo>
                    <a:pt x="15120" y="6480"/>
                  </a:lnTo>
                  <a:lnTo>
                    <a:pt x="15120" y="15120"/>
                  </a:lnTo>
                  <a:lnTo>
                    <a:pt x="6480" y="15120"/>
                  </a:lnTo>
                  <a:lnTo>
                    <a:pt x="6480" y="64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</p:grpSp>
      <p:sp>
        <p:nvSpPr>
          <p:cNvPr id="182" name="Google Shape;182;p25"/>
          <p:cNvSpPr/>
          <p:nvPr/>
        </p:nvSpPr>
        <p:spPr>
          <a:xfrm>
            <a:off x="8524724" y="2020778"/>
            <a:ext cx="2272604" cy="2402114"/>
          </a:xfrm>
          <a:custGeom>
            <a:rect b="b" l="l" r="r" t="t"/>
            <a:pathLst>
              <a:path extrusionOk="0" h="3765794" w="3562760">
                <a:moveTo>
                  <a:pt x="2142909" y="34681"/>
                </a:moveTo>
                <a:lnTo>
                  <a:pt x="2204781" y="528267"/>
                </a:lnTo>
                <a:cubicBezTo>
                  <a:pt x="2404084" y="590732"/>
                  <a:pt x="2587174" y="696429"/>
                  <a:pt x="2740908" y="837816"/>
                </a:cubicBezTo>
                <a:lnTo>
                  <a:pt x="3199311" y="644582"/>
                </a:lnTo>
                <a:cubicBezTo>
                  <a:pt x="3359662" y="828413"/>
                  <a:pt x="3482775" y="1041652"/>
                  <a:pt x="3561793" y="1272447"/>
                </a:cubicBezTo>
                <a:lnTo>
                  <a:pt x="3165262" y="1572804"/>
                </a:lnTo>
                <a:cubicBezTo>
                  <a:pt x="3210832" y="1776649"/>
                  <a:pt x="3210832" y="1988044"/>
                  <a:pt x="3165262" y="2191889"/>
                </a:cubicBezTo>
                <a:lnTo>
                  <a:pt x="3561793" y="2492257"/>
                </a:lnTo>
                <a:cubicBezTo>
                  <a:pt x="3482775" y="2723053"/>
                  <a:pt x="3359662" y="2936283"/>
                  <a:pt x="3199311" y="3120125"/>
                </a:cubicBezTo>
                <a:lnTo>
                  <a:pt x="2740908" y="2926898"/>
                </a:lnTo>
                <a:cubicBezTo>
                  <a:pt x="2587174" y="3068269"/>
                  <a:pt x="2404084" y="3173966"/>
                  <a:pt x="2204781" y="3236440"/>
                </a:cubicBezTo>
                <a:lnTo>
                  <a:pt x="2142909" y="3730036"/>
                </a:lnTo>
                <a:cubicBezTo>
                  <a:pt x="1903540" y="3776989"/>
                  <a:pt x="1657314" y="3776989"/>
                  <a:pt x="1417916" y="3730036"/>
                </a:cubicBezTo>
                <a:lnTo>
                  <a:pt x="1356073" y="3236440"/>
                </a:lnTo>
                <a:cubicBezTo>
                  <a:pt x="1156740" y="3173966"/>
                  <a:pt x="973680" y="3068269"/>
                  <a:pt x="819916" y="2926898"/>
                </a:cubicBezTo>
                <a:lnTo>
                  <a:pt x="361543" y="3120125"/>
                </a:lnTo>
                <a:cubicBezTo>
                  <a:pt x="201162" y="2936283"/>
                  <a:pt x="78049" y="2723053"/>
                  <a:pt x="-969" y="2492257"/>
                </a:cubicBezTo>
                <a:lnTo>
                  <a:pt x="395592" y="2191889"/>
                </a:lnTo>
                <a:cubicBezTo>
                  <a:pt x="350023" y="1988044"/>
                  <a:pt x="350023" y="1776649"/>
                  <a:pt x="395592" y="1572804"/>
                </a:cubicBezTo>
                <a:lnTo>
                  <a:pt x="-969" y="1272447"/>
                </a:lnTo>
                <a:cubicBezTo>
                  <a:pt x="78049" y="1041652"/>
                  <a:pt x="201162" y="828413"/>
                  <a:pt x="361543" y="644582"/>
                </a:cubicBezTo>
                <a:lnTo>
                  <a:pt x="819916" y="837816"/>
                </a:lnTo>
                <a:cubicBezTo>
                  <a:pt x="973680" y="696429"/>
                  <a:pt x="1156740" y="590732"/>
                  <a:pt x="1356073" y="528267"/>
                </a:cubicBezTo>
                <a:lnTo>
                  <a:pt x="1417916" y="34681"/>
                </a:lnTo>
                <a:cubicBezTo>
                  <a:pt x="1657314" y="-12285"/>
                  <a:pt x="1903540" y="-12285"/>
                  <a:pt x="2142909" y="3468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grpSp>
        <p:nvGrpSpPr>
          <p:cNvPr id="183" name="Google Shape;183;p25"/>
          <p:cNvGrpSpPr/>
          <p:nvPr/>
        </p:nvGrpSpPr>
        <p:grpSpPr>
          <a:xfrm>
            <a:off x="8948011" y="2508820"/>
            <a:ext cx="1426030" cy="1426030"/>
            <a:chOff x="8926285" y="2508820"/>
            <a:chExt cx="1426030" cy="1426030"/>
          </a:xfrm>
        </p:grpSpPr>
        <p:sp>
          <p:nvSpPr>
            <p:cNvPr id="184" name="Google Shape;184;p25"/>
            <p:cNvSpPr/>
            <p:nvPr/>
          </p:nvSpPr>
          <p:spPr>
            <a:xfrm>
              <a:off x="8926285" y="2508820"/>
              <a:ext cx="1426030" cy="1426030"/>
            </a:xfrm>
            <a:custGeom>
              <a:rect b="b" l="l" r="r" t="t"/>
              <a:pathLst>
                <a:path extrusionOk="0" h="6858000" w="6858000">
                  <a:moveTo>
                    <a:pt x="0" y="3429008"/>
                  </a:moveTo>
                  <a:cubicBezTo>
                    <a:pt x="0" y="857242"/>
                    <a:pt x="857242" y="0"/>
                    <a:pt x="3429008" y="0"/>
                  </a:cubicBezTo>
                  <a:cubicBezTo>
                    <a:pt x="6000742" y="0"/>
                    <a:pt x="6858000" y="857242"/>
                    <a:pt x="6858000" y="3429008"/>
                  </a:cubicBezTo>
                  <a:cubicBezTo>
                    <a:pt x="6858000" y="6000750"/>
                    <a:pt x="6000742" y="6858000"/>
                    <a:pt x="3429008" y="6858000"/>
                  </a:cubicBezTo>
                  <a:cubicBezTo>
                    <a:pt x="857242" y="6858000"/>
                    <a:pt x="0" y="6000750"/>
                    <a:pt x="0" y="342900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0" sx="85000" rotWithShape="0" algn="t" dir="5400000" dist="381000" sy="85000">
                <a:srgbClr val="7F7F7F">
                  <a:alpha val="30196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  <p:sp>
          <p:nvSpPr>
            <p:cNvPr id="185" name="Google Shape;185;p25"/>
            <p:cNvSpPr/>
            <p:nvPr/>
          </p:nvSpPr>
          <p:spPr>
            <a:xfrm>
              <a:off x="9408884" y="2965817"/>
              <a:ext cx="460832" cy="512036"/>
            </a:xfrm>
            <a:custGeom>
              <a:rect b="b" l="l" r="r" t="t"/>
              <a:pathLst>
                <a:path extrusionOk="0" h="21600" w="21600">
                  <a:moveTo>
                    <a:pt x="19200" y="10800"/>
                  </a:moveTo>
                  <a:lnTo>
                    <a:pt x="2400" y="10800"/>
                  </a:lnTo>
                  <a:lnTo>
                    <a:pt x="2400" y="19440"/>
                  </a:lnTo>
                  <a:lnTo>
                    <a:pt x="19200" y="19440"/>
                  </a:lnTo>
                  <a:lnTo>
                    <a:pt x="19200" y="10800"/>
                  </a:lnTo>
                  <a:close/>
                  <a:moveTo>
                    <a:pt x="2400" y="8640"/>
                  </a:moveTo>
                  <a:lnTo>
                    <a:pt x="2400" y="0"/>
                  </a:lnTo>
                  <a:lnTo>
                    <a:pt x="19200" y="0"/>
                  </a:lnTo>
                  <a:lnTo>
                    <a:pt x="19200" y="8640"/>
                  </a:lnTo>
                  <a:lnTo>
                    <a:pt x="20400" y="8640"/>
                  </a:lnTo>
                  <a:cubicBezTo>
                    <a:pt x="21063" y="8640"/>
                    <a:pt x="21600" y="9123"/>
                    <a:pt x="21600" y="9720"/>
                  </a:cubicBezTo>
                  <a:lnTo>
                    <a:pt x="21600" y="20520"/>
                  </a:lnTo>
                  <a:cubicBezTo>
                    <a:pt x="21600" y="21117"/>
                    <a:pt x="21063" y="21600"/>
                    <a:pt x="20400" y="21600"/>
                  </a:cubicBezTo>
                  <a:lnTo>
                    <a:pt x="1200" y="21600"/>
                  </a:lnTo>
                  <a:cubicBezTo>
                    <a:pt x="537" y="21600"/>
                    <a:pt x="0" y="21117"/>
                    <a:pt x="0" y="20520"/>
                  </a:cubicBezTo>
                  <a:lnTo>
                    <a:pt x="0" y="9720"/>
                  </a:lnTo>
                  <a:cubicBezTo>
                    <a:pt x="0" y="9123"/>
                    <a:pt x="537" y="8640"/>
                    <a:pt x="1200" y="8640"/>
                  </a:cubicBezTo>
                  <a:lnTo>
                    <a:pt x="2400" y="8640"/>
                  </a:lnTo>
                  <a:close/>
                  <a:moveTo>
                    <a:pt x="4800" y="8640"/>
                  </a:moveTo>
                  <a:lnTo>
                    <a:pt x="16800" y="8640"/>
                  </a:lnTo>
                  <a:lnTo>
                    <a:pt x="16800" y="2160"/>
                  </a:lnTo>
                  <a:lnTo>
                    <a:pt x="4800" y="2160"/>
                  </a:lnTo>
                  <a:lnTo>
                    <a:pt x="4800" y="8640"/>
                  </a:lnTo>
                  <a:close/>
                  <a:moveTo>
                    <a:pt x="7200" y="4320"/>
                  </a:moveTo>
                  <a:lnTo>
                    <a:pt x="9600" y="4320"/>
                  </a:lnTo>
                  <a:lnTo>
                    <a:pt x="9600" y="6480"/>
                  </a:lnTo>
                  <a:lnTo>
                    <a:pt x="7200" y="6480"/>
                  </a:lnTo>
                  <a:lnTo>
                    <a:pt x="7200" y="4320"/>
                  </a:lnTo>
                  <a:close/>
                  <a:moveTo>
                    <a:pt x="12000" y="4320"/>
                  </a:moveTo>
                  <a:lnTo>
                    <a:pt x="14400" y="4320"/>
                  </a:lnTo>
                  <a:lnTo>
                    <a:pt x="14400" y="6480"/>
                  </a:lnTo>
                  <a:lnTo>
                    <a:pt x="12000" y="6480"/>
                  </a:lnTo>
                  <a:lnTo>
                    <a:pt x="12000" y="43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</p:grpSp>
      <p:sp>
        <p:nvSpPr>
          <p:cNvPr id="186" name="Google Shape;186;p25"/>
          <p:cNvSpPr/>
          <p:nvPr/>
        </p:nvSpPr>
        <p:spPr>
          <a:xfrm>
            <a:off x="3510039" y="2020778"/>
            <a:ext cx="2272604" cy="2402114"/>
          </a:xfrm>
          <a:custGeom>
            <a:rect b="b" l="l" r="r" t="t"/>
            <a:pathLst>
              <a:path extrusionOk="0" h="3765794" w="3562760">
                <a:moveTo>
                  <a:pt x="2142909" y="34681"/>
                </a:moveTo>
                <a:lnTo>
                  <a:pt x="2204781" y="528267"/>
                </a:lnTo>
                <a:cubicBezTo>
                  <a:pt x="2404084" y="590732"/>
                  <a:pt x="2587174" y="696429"/>
                  <a:pt x="2740908" y="837816"/>
                </a:cubicBezTo>
                <a:lnTo>
                  <a:pt x="3199311" y="644582"/>
                </a:lnTo>
                <a:cubicBezTo>
                  <a:pt x="3359662" y="828413"/>
                  <a:pt x="3482775" y="1041652"/>
                  <a:pt x="3561793" y="1272447"/>
                </a:cubicBezTo>
                <a:lnTo>
                  <a:pt x="3165262" y="1572804"/>
                </a:lnTo>
                <a:cubicBezTo>
                  <a:pt x="3210832" y="1776649"/>
                  <a:pt x="3210832" y="1988044"/>
                  <a:pt x="3165262" y="2191889"/>
                </a:cubicBezTo>
                <a:lnTo>
                  <a:pt x="3561793" y="2492257"/>
                </a:lnTo>
                <a:cubicBezTo>
                  <a:pt x="3482775" y="2723053"/>
                  <a:pt x="3359662" y="2936283"/>
                  <a:pt x="3199311" y="3120125"/>
                </a:cubicBezTo>
                <a:lnTo>
                  <a:pt x="2740908" y="2926898"/>
                </a:lnTo>
                <a:cubicBezTo>
                  <a:pt x="2587174" y="3068269"/>
                  <a:pt x="2404084" y="3173966"/>
                  <a:pt x="2204781" y="3236440"/>
                </a:cubicBezTo>
                <a:lnTo>
                  <a:pt x="2142909" y="3730036"/>
                </a:lnTo>
                <a:cubicBezTo>
                  <a:pt x="1903540" y="3776989"/>
                  <a:pt x="1657314" y="3776989"/>
                  <a:pt x="1417916" y="3730036"/>
                </a:cubicBezTo>
                <a:lnTo>
                  <a:pt x="1356073" y="3236440"/>
                </a:lnTo>
                <a:cubicBezTo>
                  <a:pt x="1156740" y="3173966"/>
                  <a:pt x="973680" y="3068269"/>
                  <a:pt x="819916" y="2926898"/>
                </a:cubicBezTo>
                <a:lnTo>
                  <a:pt x="361543" y="3120125"/>
                </a:lnTo>
                <a:cubicBezTo>
                  <a:pt x="201162" y="2936283"/>
                  <a:pt x="78049" y="2723053"/>
                  <a:pt x="-969" y="2492257"/>
                </a:cubicBezTo>
                <a:lnTo>
                  <a:pt x="395592" y="2191889"/>
                </a:lnTo>
                <a:cubicBezTo>
                  <a:pt x="350023" y="1988044"/>
                  <a:pt x="350023" y="1776649"/>
                  <a:pt x="395592" y="1572804"/>
                </a:cubicBezTo>
                <a:lnTo>
                  <a:pt x="-969" y="1272447"/>
                </a:lnTo>
                <a:cubicBezTo>
                  <a:pt x="78049" y="1041652"/>
                  <a:pt x="201162" y="828413"/>
                  <a:pt x="361543" y="644582"/>
                </a:cubicBezTo>
                <a:lnTo>
                  <a:pt x="819916" y="837816"/>
                </a:lnTo>
                <a:cubicBezTo>
                  <a:pt x="973680" y="696429"/>
                  <a:pt x="1156740" y="590732"/>
                  <a:pt x="1356073" y="528267"/>
                </a:cubicBezTo>
                <a:lnTo>
                  <a:pt x="1417916" y="34681"/>
                </a:lnTo>
                <a:cubicBezTo>
                  <a:pt x="1657314" y="-12285"/>
                  <a:pt x="1903540" y="-12285"/>
                  <a:pt x="2142909" y="3468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grpSp>
        <p:nvGrpSpPr>
          <p:cNvPr id="187" name="Google Shape;187;p25"/>
          <p:cNvGrpSpPr/>
          <p:nvPr/>
        </p:nvGrpSpPr>
        <p:grpSpPr>
          <a:xfrm>
            <a:off x="3933326" y="2508820"/>
            <a:ext cx="1426030" cy="1426030"/>
            <a:chOff x="3911600" y="2508820"/>
            <a:chExt cx="1426030" cy="1426030"/>
          </a:xfrm>
        </p:grpSpPr>
        <p:sp>
          <p:nvSpPr>
            <p:cNvPr id="188" name="Google Shape;188;p25"/>
            <p:cNvSpPr/>
            <p:nvPr/>
          </p:nvSpPr>
          <p:spPr>
            <a:xfrm>
              <a:off x="3911600" y="2508820"/>
              <a:ext cx="1426030" cy="1426030"/>
            </a:xfrm>
            <a:custGeom>
              <a:rect b="b" l="l" r="r" t="t"/>
              <a:pathLst>
                <a:path extrusionOk="0" h="6858000" w="6858000">
                  <a:moveTo>
                    <a:pt x="0" y="3429008"/>
                  </a:moveTo>
                  <a:cubicBezTo>
                    <a:pt x="0" y="857242"/>
                    <a:pt x="857242" y="0"/>
                    <a:pt x="3429008" y="0"/>
                  </a:cubicBezTo>
                  <a:cubicBezTo>
                    <a:pt x="6000742" y="0"/>
                    <a:pt x="6858000" y="857242"/>
                    <a:pt x="6858000" y="3429008"/>
                  </a:cubicBezTo>
                  <a:cubicBezTo>
                    <a:pt x="6858000" y="6000750"/>
                    <a:pt x="6000742" y="6858000"/>
                    <a:pt x="3429008" y="6858000"/>
                  </a:cubicBezTo>
                  <a:cubicBezTo>
                    <a:pt x="857242" y="6858000"/>
                    <a:pt x="0" y="6000750"/>
                    <a:pt x="0" y="34290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0" sx="85000" rotWithShape="0" algn="t" dir="5400000" dist="381000" sy="85000">
                <a:srgbClr val="7F7F7F">
                  <a:alpha val="30196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  <p:sp>
          <p:nvSpPr>
            <p:cNvPr id="189" name="Google Shape;189;p25"/>
            <p:cNvSpPr/>
            <p:nvPr/>
          </p:nvSpPr>
          <p:spPr>
            <a:xfrm>
              <a:off x="4394199" y="2991419"/>
              <a:ext cx="460832" cy="460832"/>
            </a:xfrm>
            <a:custGeom>
              <a:rect b="b" l="l" r="r" t="t"/>
              <a:pathLst>
                <a:path extrusionOk="0" h="21600" w="21600">
                  <a:moveTo>
                    <a:pt x="18000" y="19200"/>
                  </a:moveTo>
                  <a:lnTo>
                    <a:pt x="19200" y="19200"/>
                  </a:lnTo>
                  <a:lnTo>
                    <a:pt x="19200" y="4594"/>
                  </a:lnTo>
                  <a:lnTo>
                    <a:pt x="17006" y="2400"/>
                  </a:lnTo>
                  <a:lnTo>
                    <a:pt x="15600" y="2400"/>
                  </a:lnTo>
                  <a:lnTo>
                    <a:pt x="15600" y="7200"/>
                  </a:lnTo>
                  <a:lnTo>
                    <a:pt x="4800" y="7200"/>
                  </a:lnTo>
                  <a:lnTo>
                    <a:pt x="4800" y="2400"/>
                  </a:lnTo>
                  <a:lnTo>
                    <a:pt x="2400" y="2400"/>
                  </a:lnTo>
                  <a:lnTo>
                    <a:pt x="2400" y="19200"/>
                  </a:lnTo>
                  <a:lnTo>
                    <a:pt x="3600" y="19200"/>
                  </a:lnTo>
                  <a:lnTo>
                    <a:pt x="3600" y="10800"/>
                  </a:lnTo>
                  <a:lnTo>
                    <a:pt x="18000" y="10800"/>
                  </a:lnTo>
                  <a:lnTo>
                    <a:pt x="18000" y="19200"/>
                  </a:lnTo>
                  <a:close/>
                  <a:moveTo>
                    <a:pt x="1200" y="0"/>
                  </a:moveTo>
                  <a:lnTo>
                    <a:pt x="18000" y="0"/>
                  </a:lnTo>
                  <a:lnTo>
                    <a:pt x="21248" y="3248"/>
                  </a:lnTo>
                  <a:cubicBezTo>
                    <a:pt x="21474" y="3473"/>
                    <a:pt x="21600" y="3779"/>
                    <a:pt x="21600" y="4097"/>
                  </a:cubicBezTo>
                  <a:lnTo>
                    <a:pt x="21600" y="20400"/>
                  </a:lnTo>
                  <a:cubicBezTo>
                    <a:pt x="21600" y="21063"/>
                    <a:pt x="21063" y="21600"/>
                    <a:pt x="20400" y="21600"/>
                  </a:cubicBezTo>
                  <a:lnTo>
                    <a:pt x="1200" y="21600"/>
                  </a:lnTo>
                  <a:cubicBezTo>
                    <a:pt x="537" y="21600"/>
                    <a:pt x="0" y="21063"/>
                    <a:pt x="0" y="20400"/>
                  </a:cubicBezTo>
                  <a:lnTo>
                    <a:pt x="0" y="1200"/>
                  </a:lnTo>
                  <a:cubicBezTo>
                    <a:pt x="0" y="537"/>
                    <a:pt x="537" y="0"/>
                    <a:pt x="1200" y="0"/>
                  </a:cubicBezTo>
                  <a:close/>
                  <a:moveTo>
                    <a:pt x="6000" y="13200"/>
                  </a:moveTo>
                  <a:lnTo>
                    <a:pt x="6000" y="19200"/>
                  </a:lnTo>
                  <a:lnTo>
                    <a:pt x="15600" y="19200"/>
                  </a:lnTo>
                  <a:lnTo>
                    <a:pt x="15600" y="13200"/>
                  </a:lnTo>
                  <a:lnTo>
                    <a:pt x="6000" y="132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</p:grpSp>
      <p:sp>
        <p:nvSpPr>
          <p:cNvPr id="190" name="Google Shape;190;p25"/>
          <p:cNvSpPr/>
          <p:nvPr/>
        </p:nvSpPr>
        <p:spPr>
          <a:xfrm flipH="1" rot="2355050">
            <a:off x="785214" y="2188046"/>
            <a:ext cx="955414" cy="692566"/>
          </a:xfrm>
          <a:custGeom>
            <a:rect b="b" l="l" r="r" t="t"/>
            <a:pathLst>
              <a:path extrusionOk="0" h="1703810" w="2350452">
                <a:moveTo>
                  <a:pt x="17527" y="535194"/>
                </a:moveTo>
                <a:cubicBezTo>
                  <a:pt x="-5842" y="513405"/>
                  <a:pt x="-5842" y="465468"/>
                  <a:pt x="17527" y="443680"/>
                </a:cubicBezTo>
                <a:cubicBezTo>
                  <a:pt x="17527" y="443680"/>
                  <a:pt x="17527" y="443680"/>
                  <a:pt x="446918" y="7899"/>
                </a:cubicBezTo>
                <a:cubicBezTo>
                  <a:pt x="470286" y="-13890"/>
                  <a:pt x="496574" y="12257"/>
                  <a:pt x="499495" y="51478"/>
                </a:cubicBezTo>
                <a:cubicBezTo>
                  <a:pt x="499495" y="51478"/>
                  <a:pt x="499495" y="51478"/>
                  <a:pt x="499496" y="162414"/>
                </a:cubicBezTo>
                <a:lnTo>
                  <a:pt x="499496" y="209848"/>
                </a:lnTo>
                <a:lnTo>
                  <a:pt x="983333" y="209847"/>
                </a:lnTo>
                <a:lnTo>
                  <a:pt x="983333" y="199176"/>
                </a:lnTo>
                <a:cubicBezTo>
                  <a:pt x="1540037" y="199176"/>
                  <a:pt x="2041137" y="536754"/>
                  <a:pt x="2250274" y="1052681"/>
                </a:cubicBezTo>
                <a:cubicBezTo>
                  <a:pt x="2328700" y="1246153"/>
                  <a:pt x="2360195" y="1450214"/>
                  <a:pt x="2347856" y="1650154"/>
                </a:cubicBezTo>
                <a:lnTo>
                  <a:pt x="2342075" y="1703810"/>
                </a:lnTo>
                <a:lnTo>
                  <a:pt x="1810869" y="1622567"/>
                </a:lnTo>
                <a:lnTo>
                  <a:pt x="1811599" y="1617178"/>
                </a:lnTo>
                <a:cubicBezTo>
                  <a:pt x="1819089" y="1495814"/>
                  <a:pt x="1799972" y="1371950"/>
                  <a:pt x="1752367" y="1254513"/>
                </a:cubicBezTo>
                <a:cubicBezTo>
                  <a:pt x="1657158" y="1019637"/>
                  <a:pt x="1462261" y="845656"/>
                  <a:pt x="1228203" y="773346"/>
                </a:cubicBezTo>
                <a:lnTo>
                  <a:pt x="1134981" y="751989"/>
                </a:lnTo>
                <a:lnTo>
                  <a:pt x="1133502" y="753723"/>
                </a:lnTo>
                <a:cubicBezTo>
                  <a:pt x="1122783" y="762194"/>
                  <a:pt x="1107973" y="767432"/>
                  <a:pt x="1091617" y="767432"/>
                </a:cubicBezTo>
                <a:lnTo>
                  <a:pt x="502417" y="767432"/>
                </a:lnTo>
                <a:lnTo>
                  <a:pt x="502417" y="769426"/>
                </a:lnTo>
                <a:cubicBezTo>
                  <a:pt x="502417" y="790126"/>
                  <a:pt x="502416" y="831525"/>
                  <a:pt x="502416" y="914323"/>
                </a:cubicBezTo>
                <a:cubicBezTo>
                  <a:pt x="502417" y="943738"/>
                  <a:pt x="485985" y="965801"/>
                  <a:pt x="467912" y="967638"/>
                </a:cubicBezTo>
                <a:cubicBezTo>
                  <a:pt x="461888" y="968251"/>
                  <a:pt x="455681" y="966618"/>
                  <a:pt x="449840" y="962260"/>
                </a:cubicBezTo>
                <a:cubicBezTo>
                  <a:pt x="449840" y="962260"/>
                  <a:pt x="449840" y="962260"/>
                  <a:pt x="17527" y="5351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850900" sx="99000" rotWithShape="0" algn="r" dir="8340000" dist="673100" sy="99000">
              <a:srgbClr val="000000">
                <a:alpha val="10196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900">
              <a:solidFill>
                <a:srgbClr val="FF3366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191" name="Google Shape;191;p25"/>
          <p:cNvSpPr/>
          <p:nvPr/>
        </p:nvSpPr>
        <p:spPr>
          <a:xfrm rot="8629915">
            <a:off x="3165343" y="3959154"/>
            <a:ext cx="955414" cy="692566"/>
          </a:xfrm>
          <a:custGeom>
            <a:rect b="b" l="l" r="r" t="t"/>
            <a:pathLst>
              <a:path extrusionOk="0" h="1703810" w="2350452">
                <a:moveTo>
                  <a:pt x="17527" y="535194"/>
                </a:moveTo>
                <a:cubicBezTo>
                  <a:pt x="-5842" y="513405"/>
                  <a:pt x="-5842" y="465468"/>
                  <a:pt x="17527" y="443680"/>
                </a:cubicBezTo>
                <a:cubicBezTo>
                  <a:pt x="17527" y="443680"/>
                  <a:pt x="17527" y="443680"/>
                  <a:pt x="446918" y="7899"/>
                </a:cubicBezTo>
                <a:cubicBezTo>
                  <a:pt x="470286" y="-13890"/>
                  <a:pt x="496574" y="12257"/>
                  <a:pt x="499495" y="51478"/>
                </a:cubicBezTo>
                <a:cubicBezTo>
                  <a:pt x="499495" y="51478"/>
                  <a:pt x="499495" y="51478"/>
                  <a:pt x="499496" y="162414"/>
                </a:cubicBezTo>
                <a:lnTo>
                  <a:pt x="499496" y="209848"/>
                </a:lnTo>
                <a:lnTo>
                  <a:pt x="983333" y="209847"/>
                </a:lnTo>
                <a:lnTo>
                  <a:pt x="983333" y="199176"/>
                </a:lnTo>
                <a:cubicBezTo>
                  <a:pt x="1540037" y="199176"/>
                  <a:pt x="2041137" y="536754"/>
                  <a:pt x="2250274" y="1052681"/>
                </a:cubicBezTo>
                <a:cubicBezTo>
                  <a:pt x="2328700" y="1246153"/>
                  <a:pt x="2360195" y="1450214"/>
                  <a:pt x="2347856" y="1650154"/>
                </a:cubicBezTo>
                <a:lnTo>
                  <a:pt x="2342075" y="1703810"/>
                </a:lnTo>
                <a:lnTo>
                  <a:pt x="1810869" y="1622567"/>
                </a:lnTo>
                <a:lnTo>
                  <a:pt x="1811599" y="1617178"/>
                </a:lnTo>
                <a:cubicBezTo>
                  <a:pt x="1819089" y="1495814"/>
                  <a:pt x="1799972" y="1371950"/>
                  <a:pt x="1752367" y="1254513"/>
                </a:cubicBezTo>
                <a:cubicBezTo>
                  <a:pt x="1657158" y="1019637"/>
                  <a:pt x="1462261" y="845656"/>
                  <a:pt x="1228203" y="773346"/>
                </a:cubicBezTo>
                <a:lnTo>
                  <a:pt x="1134981" y="751989"/>
                </a:lnTo>
                <a:lnTo>
                  <a:pt x="1133502" y="753723"/>
                </a:lnTo>
                <a:cubicBezTo>
                  <a:pt x="1122783" y="762194"/>
                  <a:pt x="1107973" y="767432"/>
                  <a:pt x="1091617" y="767432"/>
                </a:cubicBezTo>
                <a:lnTo>
                  <a:pt x="502417" y="767432"/>
                </a:lnTo>
                <a:lnTo>
                  <a:pt x="502417" y="769426"/>
                </a:lnTo>
                <a:cubicBezTo>
                  <a:pt x="502417" y="790126"/>
                  <a:pt x="502416" y="831525"/>
                  <a:pt x="502416" y="914323"/>
                </a:cubicBezTo>
                <a:cubicBezTo>
                  <a:pt x="502417" y="943738"/>
                  <a:pt x="485985" y="965801"/>
                  <a:pt x="467912" y="967638"/>
                </a:cubicBezTo>
                <a:cubicBezTo>
                  <a:pt x="461888" y="968251"/>
                  <a:pt x="455681" y="966618"/>
                  <a:pt x="449840" y="962260"/>
                </a:cubicBezTo>
                <a:cubicBezTo>
                  <a:pt x="449840" y="962260"/>
                  <a:pt x="449840" y="962260"/>
                  <a:pt x="17527" y="5351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850900" sx="99000" rotWithShape="0" algn="r" dir="8340000" dist="673100" sy="99000">
              <a:srgbClr val="000000">
                <a:alpha val="10196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900">
              <a:solidFill>
                <a:srgbClr val="FF3366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192" name="Google Shape;192;p25"/>
          <p:cNvSpPr/>
          <p:nvPr/>
        </p:nvSpPr>
        <p:spPr>
          <a:xfrm flipH="1" rot="2949463">
            <a:off x="5687799" y="2095916"/>
            <a:ext cx="955414" cy="692566"/>
          </a:xfrm>
          <a:custGeom>
            <a:rect b="b" l="l" r="r" t="t"/>
            <a:pathLst>
              <a:path extrusionOk="0" h="1703810" w="2350452">
                <a:moveTo>
                  <a:pt x="17527" y="535194"/>
                </a:moveTo>
                <a:cubicBezTo>
                  <a:pt x="-5842" y="513405"/>
                  <a:pt x="-5842" y="465468"/>
                  <a:pt x="17527" y="443680"/>
                </a:cubicBezTo>
                <a:cubicBezTo>
                  <a:pt x="17527" y="443680"/>
                  <a:pt x="17527" y="443680"/>
                  <a:pt x="446918" y="7899"/>
                </a:cubicBezTo>
                <a:cubicBezTo>
                  <a:pt x="470286" y="-13890"/>
                  <a:pt x="496574" y="12257"/>
                  <a:pt x="499495" y="51478"/>
                </a:cubicBezTo>
                <a:cubicBezTo>
                  <a:pt x="499495" y="51478"/>
                  <a:pt x="499495" y="51478"/>
                  <a:pt x="499496" y="162414"/>
                </a:cubicBezTo>
                <a:lnTo>
                  <a:pt x="499496" y="209848"/>
                </a:lnTo>
                <a:lnTo>
                  <a:pt x="983333" y="209847"/>
                </a:lnTo>
                <a:lnTo>
                  <a:pt x="983333" y="199176"/>
                </a:lnTo>
                <a:cubicBezTo>
                  <a:pt x="1540037" y="199176"/>
                  <a:pt x="2041137" y="536754"/>
                  <a:pt x="2250274" y="1052681"/>
                </a:cubicBezTo>
                <a:cubicBezTo>
                  <a:pt x="2328700" y="1246153"/>
                  <a:pt x="2360195" y="1450214"/>
                  <a:pt x="2347856" y="1650154"/>
                </a:cubicBezTo>
                <a:lnTo>
                  <a:pt x="2342075" y="1703810"/>
                </a:lnTo>
                <a:lnTo>
                  <a:pt x="1810869" y="1622567"/>
                </a:lnTo>
                <a:lnTo>
                  <a:pt x="1811599" y="1617178"/>
                </a:lnTo>
                <a:cubicBezTo>
                  <a:pt x="1819089" y="1495814"/>
                  <a:pt x="1799972" y="1371950"/>
                  <a:pt x="1752367" y="1254513"/>
                </a:cubicBezTo>
                <a:cubicBezTo>
                  <a:pt x="1657158" y="1019637"/>
                  <a:pt x="1462261" y="845656"/>
                  <a:pt x="1228203" y="773346"/>
                </a:cubicBezTo>
                <a:lnTo>
                  <a:pt x="1134981" y="751989"/>
                </a:lnTo>
                <a:lnTo>
                  <a:pt x="1133502" y="753723"/>
                </a:lnTo>
                <a:cubicBezTo>
                  <a:pt x="1122783" y="762194"/>
                  <a:pt x="1107973" y="767432"/>
                  <a:pt x="1091617" y="767432"/>
                </a:cubicBezTo>
                <a:lnTo>
                  <a:pt x="502417" y="767432"/>
                </a:lnTo>
                <a:lnTo>
                  <a:pt x="502417" y="769426"/>
                </a:lnTo>
                <a:cubicBezTo>
                  <a:pt x="502417" y="790126"/>
                  <a:pt x="502416" y="831525"/>
                  <a:pt x="502416" y="914323"/>
                </a:cubicBezTo>
                <a:cubicBezTo>
                  <a:pt x="502417" y="943738"/>
                  <a:pt x="485985" y="965801"/>
                  <a:pt x="467912" y="967638"/>
                </a:cubicBezTo>
                <a:cubicBezTo>
                  <a:pt x="461888" y="968251"/>
                  <a:pt x="455681" y="966618"/>
                  <a:pt x="449840" y="962260"/>
                </a:cubicBezTo>
                <a:cubicBezTo>
                  <a:pt x="449840" y="962260"/>
                  <a:pt x="449840" y="962260"/>
                  <a:pt x="17527" y="5351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850900" sx="99000" rotWithShape="0" algn="r" dir="8340000" dist="673100" sy="99000">
              <a:srgbClr val="000000">
                <a:alpha val="10196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900">
              <a:solidFill>
                <a:srgbClr val="FF3366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193" name="Google Shape;193;p25"/>
          <p:cNvSpPr/>
          <p:nvPr/>
        </p:nvSpPr>
        <p:spPr>
          <a:xfrm rot="8113232">
            <a:off x="8352935" y="3976465"/>
            <a:ext cx="955414" cy="692566"/>
          </a:xfrm>
          <a:custGeom>
            <a:rect b="b" l="l" r="r" t="t"/>
            <a:pathLst>
              <a:path extrusionOk="0" h="1703810" w="2350452">
                <a:moveTo>
                  <a:pt x="17527" y="535194"/>
                </a:moveTo>
                <a:cubicBezTo>
                  <a:pt x="-5842" y="513405"/>
                  <a:pt x="-5842" y="465468"/>
                  <a:pt x="17527" y="443680"/>
                </a:cubicBezTo>
                <a:cubicBezTo>
                  <a:pt x="17527" y="443680"/>
                  <a:pt x="17527" y="443680"/>
                  <a:pt x="446918" y="7899"/>
                </a:cubicBezTo>
                <a:cubicBezTo>
                  <a:pt x="470286" y="-13890"/>
                  <a:pt x="496574" y="12257"/>
                  <a:pt x="499495" y="51478"/>
                </a:cubicBezTo>
                <a:cubicBezTo>
                  <a:pt x="499495" y="51478"/>
                  <a:pt x="499495" y="51478"/>
                  <a:pt x="499496" y="162414"/>
                </a:cubicBezTo>
                <a:lnTo>
                  <a:pt x="499496" y="209848"/>
                </a:lnTo>
                <a:lnTo>
                  <a:pt x="983333" y="209847"/>
                </a:lnTo>
                <a:lnTo>
                  <a:pt x="983333" y="199176"/>
                </a:lnTo>
                <a:cubicBezTo>
                  <a:pt x="1540037" y="199176"/>
                  <a:pt x="2041137" y="536754"/>
                  <a:pt x="2250274" y="1052681"/>
                </a:cubicBezTo>
                <a:cubicBezTo>
                  <a:pt x="2328700" y="1246153"/>
                  <a:pt x="2360195" y="1450214"/>
                  <a:pt x="2347856" y="1650154"/>
                </a:cubicBezTo>
                <a:lnTo>
                  <a:pt x="2342075" y="1703810"/>
                </a:lnTo>
                <a:lnTo>
                  <a:pt x="1810869" y="1622567"/>
                </a:lnTo>
                <a:lnTo>
                  <a:pt x="1811599" y="1617178"/>
                </a:lnTo>
                <a:cubicBezTo>
                  <a:pt x="1819089" y="1495814"/>
                  <a:pt x="1799972" y="1371950"/>
                  <a:pt x="1752367" y="1254513"/>
                </a:cubicBezTo>
                <a:cubicBezTo>
                  <a:pt x="1657158" y="1019637"/>
                  <a:pt x="1462261" y="845656"/>
                  <a:pt x="1228203" y="773346"/>
                </a:cubicBezTo>
                <a:lnTo>
                  <a:pt x="1134981" y="751989"/>
                </a:lnTo>
                <a:lnTo>
                  <a:pt x="1133502" y="753723"/>
                </a:lnTo>
                <a:cubicBezTo>
                  <a:pt x="1122783" y="762194"/>
                  <a:pt x="1107973" y="767432"/>
                  <a:pt x="1091617" y="767432"/>
                </a:cubicBezTo>
                <a:lnTo>
                  <a:pt x="502417" y="767432"/>
                </a:lnTo>
                <a:lnTo>
                  <a:pt x="502417" y="769426"/>
                </a:lnTo>
                <a:cubicBezTo>
                  <a:pt x="502417" y="790126"/>
                  <a:pt x="502416" y="831525"/>
                  <a:pt x="502416" y="914323"/>
                </a:cubicBezTo>
                <a:cubicBezTo>
                  <a:pt x="502417" y="943738"/>
                  <a:pt x="485985" y="965801"/>
                  <a:pt x="467912" y="967638"/>
                </a:cubicBezTo>
                <a:cubicBezTo>
                  <a:pt x="461888" y="968251"/>
                  <a:pt x="455681" y="966618"/>
                  <a:pt x="449840" y="962260"/>
                </a:cubicBezTo>
                <a:cubicBezTo>
                  <a:pt x="449840" y="962260"/>
                  <a:pt x="449840" y="962260"/>
                  <a:pt x="17527" y="5351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850900" sx="99000" rotWithShape="0" algn="r" dir="8340000" dist="673100" sy="99000">
              <a:srgbClr val="000000">
                <a:alpha val="10196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900">
              <a:solidFill>
                <a:srgbClr val="FF3366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194" name="Google Shape;194;p25"/>
          <p:cNvSpPr/>
          <p:nvPr/>
        </p:nvSpPr>
        <p:spPr>
          <a:xfrm>
            <a:off x="1327206" y="1331126"/>
            <a:ext cx="2133593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Direct access to policy discussions and issue briefings.</a:t>
            </a:r>
            <a:endParaRPr/>
          </a:p>
        </p:txBody>
      </p:sp>
      <p:sp>
        <p:nvSpPr>
          <p:cNvPr id="195" name="Google Shape;195;p25"/>
          <p:cNvSpPr txBox="1"/>
          <p:nvPr/>
        </p:nvSpPr>
        <p:spPr>
          <a:xfrm>
            <a:off x="1327207" y="937421"/>
            <a:ext cx="24483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Policy Engagement</a:t>
            </a:r>
            <a:br>
              <a:rPr b="1" lang="en-US" sz="1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</a:br>
            <a:endParaRPr b="1" sz="1800">
              <a:solidFill>
                <a:srgbClr val="3F3F3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96" name="Google Shape;196;p25"/>
          <p:cNvSpPr/>
          <p:nvPr/>
        </p:nvSpPr>
        <p:spPr>
          <a:xfrm>
            <a:off x="3991787" y="5310926"/>
            <a:ext cx="2133593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Engagement with elected officials and senior policymakers.</a:t>
            </a:r>
            <a:endParaRPr/>
          </a:p>
        </p:txBody>
      </p:sp>
      <p:sp>
        <p:nvSpPr>
          <p:cNvPr id="197" name="Google Shape;197;p25"/>
          <p:cNvSpPr txBox="1"/>
          <p:nvPr/>
        </p:nvSpPr>
        <p:spPr>
          <a:xfrm>
            <a:off x="3991787" y="4917221"/>
            <a:ext cx="227260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Leadership Access</a:t>
            </a:r>
            <a:br>
              <a:rPr b="1" lang="en-US"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</a:br>
            <a:endParaRPr b="1" sz="1800">
              <a:solidFill>
                <a:srgbClr val="3F3F3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98" name="Google Shape;198;p25"/>
          <p:cNvSpPr/>
          <p:nvPr/>
        </p:nvSpPr>
        <p:spPr>
          <a:xfrm>
            <a:off x="6391131" y="1331126"/>
            <a:ext cx="2133593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Recognition across events and select platforms.</a:t>
            </a:r>
            <a:endParaRPr/>
          </a:p>
        </p:txBody>
      </p:sp>
      <p:sp>
        <p:nvSpPr>
          <p:cNvPr id="199" name="Google Shape;199;p25"/>
          <p:cNvSpPr txBox="1"/>
          <p:nvPr/>
        </p:nvSpPr>
        <p:spPr>
          <a:xfrm>
            <a:off x="6391130" y="937421"/>
            <a:ext cx="223104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National Visibility</a:t>
            </a:r>
            <a:br>
              <a:rPr b="1" lang="en-US" sz="1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</a:br>
            <a:endParaRPr b="1" sz="1800">
              <a:solidFill>
                <a:srgbClr val="3F3F3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00" name="Google Shape;200;p25"/>
          <p:cNvSpPr/>
          <p:nvPr/>
        </p:nvSpPr>
        <p:spPr>
          <a:xfrm>
            <a:off x="9055711" y="5310926"/>
            <a:ext cx="2654508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Association with leadership, equity, and governance initiatives.</a:t>
            </a:r>
            <a:endParaRPr/>
          </a:p>
        </p:txBody>
      </p:sp>
      <p:sp>
        <p:nvSpPr>
          <p:cNvPr id="201" name="Google Shape;201;p25"/>
          <p:cNvSpPr txBox="1"/>
          <p:nvPr/>
        </p:nvSpPr>
        <p:spPr>
          <a:xfrm>
            <a:off x="9055711" y="4917221"/>
            <a:ext cx="265450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Strategic Alignment</a:t>
            </a:r>
            <a:br>
              <a:rPr b="1" lang="en-US" sz="1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</a:br>
            <a:endParaRPr b="1" sz="1800">
              <a:solidFill>
                <a:srgbClr val="3F3F3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6" name="Google Shape;206;p26"/>
          <p:cNvCxnSpPr/>
          <p:nvPr/>
        </p:nvCxnSpPr>
        <p:spPr>
          <a:xfrm>
            <a:off x="8153023" y="1645606"/>
            <a:ext cx="930219" cy="0"/>
          </a:xfrm>
          <a:prstGeom prst="straightConnector1">
            <a:avLst/>
          </a:prstGeom>
          <a:solidFill>
            <a:srgbClr val="CEDBFD">
              <a:alpha val="20000"/>
            </a:srgbClr>
          </a:solidFill>
          <a:ln cap="rnd" cmpd="sng" w="19050">
            <a:solidFill>
              <a:srgbClr val="3F3F3F">
                <a:alpha val="40000"/>
              </a:srgbClr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207" name="Google Shape;207;p26"/>
          <p:cNvCxnSpPr/>
          <p:nvPr/>
        </p:nvCxnSpPr>
        <p:spPr>
          <a:xfrm>
            <a:off x="8206528" y="3023587"/>
            <a:ext cx="917519" cy="0"/>
          </a:xfrm>
          <a:prstGeom prst="straightConnector1">
            <a:avLst/>
          </a:prstGeom>
          <a:solidFill>
            <a:srgbClr val="CEDBFD">
              <a:alpha val="20000"/>
            </a:srgbClr>
          </a:solidFill>
          <a:ln cap="rnd" cmpd="sng" w="19050">
            <a:solidFill>
              <a:srgbClr val="3F3F3F">
                <a:alpha val="40000"/>
              </a:srgbClr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208" name="Google Shape;208;p26"/>
          <p:cNvSpPr/>
          <p:nvPr/>
        </p:nvSpPr>
        <p:spPr>
          <a:xfrm>
            <a:off x="8068687" y="1771773"/>
            <a:ext cx="325537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Ongoing engagement and visibility throughout 2026.</a:t>
            </a:r>
            <a:endParaRPr/>
          </a:p>
        </p:txBody>
      </p:sp>
      <p:sp>
        <p:nvSpPr>
          <p:cNvPr id="209" name="Google Shape;209;p26"/>
          <p:cNvSpPr txBox="1"/>
          <p:nvPr/>
        </p:nvSpPr>
        <p:spPr>
          <a:xfrm>
            <a:off x="8034853" y="1212524"/>
            <a:ext cx="290962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Year-Long Sponsorship</a:t>
            </a:r>
            <a:br>
              <a:rPr lang="en-US" sz="1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</a:br>
            <a:endParaRPr sz="1800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10" name="Google Shape;210;p26"/>
          <p:cNvSpPr/>
          <p:nvPr/>
        </p:nvSpPr>
        <p:spPr>
          <a:xfrm>
            <a:off x="8060505" y="4841814"/>
            <a:ext cx="342742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Support leadership development and policy-focused dialogue.</a:t>
            </a:r>
            <a:endParaRPr/>
          </a:p>
        </p:txBody>
      </p:sp>
      <p:sp>
        <p:nvSpPr>
          <p:cNvPr id="211" name="Google Shape;211;p26"/>
          <p:cNvSpPr txBox="1"/>
          <p:nvPr/>
        </p:nvSpPr>
        <p:spPr>
          <a:xfrm>
            <a:off x="8060505" y="4405262"/>
            <a:ext cx="251835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Leadership Retreat  </a:t>
            </a:r>
            <a:br>
              <a:rPr lang="en-US" sz="1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</a:br>
            <a:endParaRPr sz="1800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212" name="Google Shape;212;p26"/>
          <p:cNvCxnSpPr/>
          <p:nvPr/>
        </p:nvCxnSpPr>
        <p:spPr>
          <a:xfrm>
            <a:off x="8206529" y="4758777"/>
            <a:ext cx="917519" cy="0"/>
          </a:xfrm>
          <a:prstGeom prst="straightConnector1">
            <a:avLst/>
          </a:prstGeom>
          <a:solidFill>
            <a:srgbClr val="CEDBFD">
              <a:alpha val="20000"/>
            </a:srgbClr>
          </a:solidFill>
          <a:ln cap="rnd" cmpd="sng" w="19050">
            <a:solidFill>
              <a:srgbClr val="3F3F3F">
                <a:alpha val="40000"/>
              </a:srgbClr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213" name="Google Shape;213;p26"/>
          <p:cNvSpPr/>
          <p:nvPr/>
        </p:nvSpPr>
        <p:spPr>
          <a:xfrm>
            <a:off x="8068687" y="3149754"/>
            <a:ext cx="4138256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Fort Lauderdale, Florida</a:t>
            </a:r>
            <a:b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</a:b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September 1</a:t>
            </a:r>
            <a:r>
              <a:rPr baseline="30000"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st</a:t>
            </a: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 -5th|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Host hotel: TBA</a:t>
            </a:r>
            <a:b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</a:b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Includes our Black-Tie Gala and Girls,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Gigabytes &amp; Gadgets (3G).</a:t>
            </a:r>
            <a:endParaRPr/>
          </a:p>
        </p:txBody>
      </p:sp>
      <p:sp>
        <p:nvSpPr>
          <p:cNvPr id="214" name="Google Shape;214;p26"/>
          <p:cNvSpPr txBox="1"/>
          <p:nvPr/>
        </p:nvSpPr>
        <p:spPr>
          <a:xfrm>
            <a:off x="8034853" y="2524392"/>
            <a:ext cx="344652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Annual Legislative Conference </a:t>
            </a:r>
            <a:endParaRPr sz="1800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grpSp>
        <p:nvGrpSpPr>
          <p:cNvPr id="215" name="Google Shape;215;p26"/>
          <p:cNvGrpSpPr/>
          <p:nvPr/>
        </p:nvGrpSpPr>
        <p:grpSpPr>
          <a:xfrm rot="5400000">
            <a:off x="3998966" y="1813278"/>
            <a:ext cx="5029199" cy="2531111"/>
            <a:chOff x="-4886757" y="-1602148"/>
            <a:chExt cx="2009180" cy="1011186"/>
          </a:xfrm>
        </p:grpSpPr>
        <p:sp>
          <p:nvSpPr>
            <p:cNvPr id="216" name="Google Shape;216;p26"/>
            <p:cNvSpPr/>
            <p:nvPr/>
          </p:nvSpPr>
          <p:spPr>
            <a:xfrm>
              <a:off x="-4886757" y="-1602137"/>
              <a:ext cx="549429" cy="1011164"/>
            </a:xfrm>
            <a:custGeom>
              <a:rect b="b" l="l" r="r" t="t"/>
              <a:pathLst>
                <a:path extrusionOk="0" h="1011164" w="549429">
                  <a:moveTo>
                    <a:pt x="548914" y="1010571"/>
                  </a:moveTo>
                  <a:cubicBezTo>
                    <a:pt x="516477" y="1010560"/>
                    <a:pt x="498271" y="1010560"/>
                    <a:pt x="498029" y="1010560"/>
                  </a:cubicBezTo>
                  <a:cubicBezTo>
                    <a:pt x="124314" y="1008998"/>
                    <a:pt x="-515" y="881826"/>
                    <a:pt x="-515" y="504983"/>
                  </a:cubicBezTo>
                  <a:cubicBezTo>
                    <a:pt x="-515" y="498027"/>
                    <a:pt x="-473" y="491160"/>
                    <a:pt x="-386" y="484371"/>
                  </a:cubicBezTo>
                  <a:cubicBezTo>
                    <a:pt x="4178" y="123499"/>
                    <a:pt x="131212" y="946"/>
                    <a:pt x="498029" y="-594"/>
                  </a:cubicBezTo>
                  <a:cubicBezTo>
                    <a:pt x="498271" y="-594"/>
                    <a:pt x="516477" y="-594"/>
                    <a:pt x="548914" y="-594"/>
                  </a:cubicBezTo>
                  <a:lnTo>
                    <a:pt x="548914" y="10105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  <p:sp>
          <p:nvSpPr>
            <p:cNvPr id="217" name="Google Shape;217;p26"/>
            <p:cNvSpPr/>
            <p:nvPr/>
          </p:nvSpPr>
          <p:spPr>
            <a:xfrm>
              <a:off x="-4310385" y="-1602148"/>
              <a:ext cx="719630" cy="1011175"/>
            </a:xfrm>
            <a:custGeom>
              <a:rect b="b" l="l" r="r" t="t"/>
              <a:pathLst>
                <a:path extrusionOk="0" h="1011175" w="719630">
                  <a:moveTo>
                    <a:pt x="-873" y="-583"/>
                  </a:moveTo>
                  <a:cubicBezTo>
                    <a:pt x="133414" y="-583"/>
                    <a:pt x="422824" y="-594"/>
                    <a:pt x="718758" y="-594"/>
                  </a:cubicBezTo>
                  <a:lnTo>
                    <a:pt x="718758" y="1010582"/>
                  </a:lnTo>
                  <a:cubicBezTo>
                    <a:pt x="422824" y="1010582"/>
                    <a:pt x="133414" y="1010582"/>
                    <a:pt x="-873" y="1010582"/>
                  </a:cubicBezTo>
                  <a:lnTo>
                    <a:pt x="-873" y="307668"/>
                  </a:lnTo>
                  <a:lnTo>
                    <a:pt x="74191" y="307668"/>
                  </a:lnTo>
                  <a:cubicBezTo>
                    <a:pt x="79929" y="326031"/>
                    <a:pt x="97085" y="339366"/>
                    <a:pt x="117321" y="339366"/>
                  </a:cubicBezTo>
                  <a:cubicBezTo>
                    <a:pt x="142252" y="339366"/>
                    <a:pt x="162499" y="319131"/>
                    <a:pt x="162499" y="294199"/>
                  </a:cubicBezTo>
                  <a:cubicBezTo>
                    <a:pt x="162499" y="269268"/>
                    <a:pt x="142252" y="249021"/>
                    <a:pt x="117321" y="249021"/>
                  </a:cubicBezTo>
                  <a:cubicBezTo>
                    <a:pt x="97085" y="249021"/>
                    <a:pt x="79929" y="262368"/>
                    <a:pt x="74191" y="280720"/>
                  </a:cubicBezTo>
                  <a:lnTo>
                    <a:pt x="-873" y="280720"/>
                  </a:lnTo>
                  <a:lnTo>
                    <a:pt x="-873" y="-5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  <p:sp>
          <p:nvSpPr>
            <p:cNvPr id="218" name="Google Shape;218;p26"/>
            <p:cNvSpPr/>
            <p:nvPr/>
          </p:nvSpPr>
          <p:spPr>
            <a:xfrm>
              <a:off x="-3563744" y="-1602148"/>
              <a:ext cx="686167" cy="1011186"/>
            </a:xfrm>
            <a:custGeom>
              <a:rect b="b" l="l" r="r" t="t"/>
              <a:pathLst>
                <a:path extrusionOk="0" h="1011186" w="686167">
                  <a:moveTo>
                    <a:pt x="-1268" y="-594"/>
                  </a:moveTo>
                  <a:cubicBezTo>
                    <a:pt x="259789" y="-594"/>
                    <a:pt x="522429" y="-594"/>
                    <a:pt x="684900" y="-594"/>
                  </a:cubicBezTo>
                  <a:lnTo>
                    <a:pt x="684900" y="1010593"/>
                  </a:lnTo>
                  <a:cubicBezTo>
                    <a:pt x="522429" y="1010593"/>
                    <a:pt x="259789" y="1010593"/>
                    <a:pt x="-1268" y="1010582"/>
                  </a:cubicBezTo>
                  <a:lnTo>
                    <a:pt x="-1268" y="729268"/>
                  </a:lnTo>
                  <a:lnTo>
                    <a:pt x="73793" y="729268"/>
                  </a:lnTo>
                  <a:cubicBezTo>
                    <a:pt x="79530" y="747631"/>
                    <a:pt x="96687" y="760978"/>
                    <a:pt x="116922" y="760978"/>
                  </a:cubicBezTo>
                  <a:cubicBezTo>
                    <a:pt x="141854" y="760978"/>
                    <a:pt x="162100" y="740731"/>
                    <a:pt x="162100" y="715800"/>
                  </a:cubicBezTo>
                  <a:cubicBezTo>
                    <a:pt x="162100" y="690868"/>
                    <a:pt x="141854" y="670632"/>
                    <a:pt x="116922" y="670632"/>
                  </a:cubicBezTo>
                  <a:cubicBezTo>
                    <a:pt x="96687" y="670632"/>
                    <a:pt x="79530" y="683968"/>
                    <a:pt x="73793" y="702331"/>
                  </a:cubicBezTo>
                  <a:lnTo>
                    <a:pt x="-1268" y="702331"/>
                  </a:lnTo>
                  <a:lnTo>
                    <a:pt x="-1268" y="-5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endParaRPr>
            </a:p>
          </p:txBody>
        </p:sp>
      </p:grpSp>
      <p:sp>
        <p:nvSpPr>
          <p:cNvPr id="219" name="Google Shape;219;p26"/>
          <p:cNvSpPr/>
          <p:nvPr/>
        </p:nvSpPr>
        <p:spPr>
          <a:xfrm flipH="1">
            <a:off x="5108943" y="593199"/>
            <a:ext cx="658676" cy="658676"/>
          </a:xfrm>
          <a:custGeom>
            <a:rect b="b" l="l" r="r" t="t"/>
            <a:pathLst>
              <a:path extrusionOk="0" h="6858000" w="6858000">
                <a:moveTo>
                  <a:pt x="0" y="3429008"/>
                </a:moveTo>
                <a:cubicBezTo>
                  <a:pt x="0" y="857242"/>
                  <a:pt x="857242" y="0"/>
                  <a:pt x="3429008" y="0"/>
                </a:cubicBezTo>
                <a:cubicBezTo>
                  <a:pt x="6000742" y="0"/>
                  <a:pt x="6858000" y="857242"/>
                  <a:pt x="6858000" y="3429008"/>
                </a:cubicBezTo>
                <a:cubicBezTo>
                  <a:pt x="6858000" y="6000750"/>
                  <a:pt x="6000742" y="6858000"/>
                  <a:pt x="3429008" y="6858000"/>
                </a:cubicBezTo>
                <a:cubicBezTo>
                  <a:pt x="857242" y="6858000"/>
                  <a:pt x="0" y="6000750"/>
                  <a:pt x="0" y="34290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0" sx="85000" rotWithShape="0" algn="t" dir="5400000" dist="381000" sy="85000">
              <a:srgbClr val="7F7F7F">
                <a:alpha val="3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01</a:t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20" name="Google Shape;220;p26"/>
          <p:cNvSpPr/>
          <p:nvPr/>
        </p:nvSpPr>
        <p:spPr>
          <a:xfrm flipH="1">
            <a:off x="6663559" y="3478932"/>
            <a:ext cx="658676" cy="658676"/>
          </a:xfrm>
          <a:custGeom>
            <a:rect b="b" l="l" r="r" t="t"/>
            <a:pathLst>
              <a:path extrusionOk="0" h="6858000" w="6858000">
                <a:moveTo>
                  <a:pt x="0" y="3429008"/>
                </a:moveTo>
                <a:cubicBezTo>
                  <a:pt x="0" y="857242"/>
                  <a:pt x="857242" y="0"/>
                  <a:pt x="3429008" y="0"/>
                </a:cubicBezTo>
                <a:cubicBezTo>
                  <a:pt x="6000742" y="0"/>
                  <a:pt x="6858000" y="857242"/>
                  <a:pt x="6858000" y="3429008"/>
                </a:cubicBezTo>
                <a:cubicBezTo>
                  <a:pt x="6858000" y="6000750"/>
                  <a:pt x="6000742" y="6858000"/>
                  <a:pt x="3429008" y="6858000"/>
                </a:cubicBezTo>
                <a:cubicBezTo>
                  <a:pt x="857242" y="6858000"/>
                  <a:pt x="0" y="6000750"/>
                  <a:pt x="0" y="34290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0" sx="85000" rotWithShape="0" algn="t" dir="5400000" dist="381000" sy="85000">
              <a:srgbClr val="7F7F7F">
                <a:alpha val="3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02</a:t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21" name="Google Shape;221;p26"/>
          <p:cNvSpPr/>
          <p:nvPr/>
        </p:nvSpPr>
        <p:spPr>
          <a:xfrm flipH="1">
            <a:off x="4991600" y="5192638"/>
            <a:ext cx="658676" cy="658676"/>
          </a:xfrm>
          <a:custGeom>
            <a:rect b="b" l="l" r="r" t="t"/>
            <a:pathLst>
              <a:path extrusionOk="0" h="6858000" w="6858000">
                <a:moveTo>
                  <a:pt x="0" y="3429008"/>
                </a:moveTo>
                <a:cubicBezTo>
                  <a:pt x="0" y="857242"/>
                  <a:pt x="857242" y="0"/>
                  <a:pt x="3429008" y="0"/>
                </a:cubicBezTo>
                <a:cubicBezTo>
                  <a:pt x="6000742" y="0"/>
                  <a:pt x="6858000" y="857242"/>
                  <a:pt x="6858000" y="3429008"/>
                </a:cubicBezTo>
                <a:cubicBezTo>
                  <a:pt x="6858000" y="6000750"/>
                  <a:pt x="6000742" y="6858000"/>
                  <a:pt x="3429008" y="6858000"/>
                </a:cubicBezTo>
                <a:cubicBezTo>
                  <a:pt x="857242" y="6858000"/>
                  <a:pt x="0" y="6000750"/>
                  <a:pt x="0" y="342900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0" sx="85000" rotWithShape="0" algn="t" dir="5400000" dist="381000" sy="85000">
              <a:srgbClr val="7F7F7F">
                <a:alpha val="3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03</a:t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22" name="Google Shape;222;p26"/>
          <p:cNvSpPr txBox="1"/>
          <p:nvPr/>
        </p:nvSpPr>
        <p:spPr>
          <a:xfrm>
            <a:off x="955231" y="2292060"/>
            <a:ext cx="3484778" cy="12311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Sponsorship Pathways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28" name="Google Shape;228;p27"/>
          <p:cNvSpPr/>
          <p:nvPr/>
        </p:nvSpPr>
        <p:spPr>
          <a:xfrm>
            <a:off x="457200" y="1143000"/>
            <a:ext cx="11277600" cy="54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29" name="Google Shape;229;p27"/>
          <p:cNvSpPr txBox="1"/>
          <p:nvPr/>
        </p:nvSpPr>
        <p:spPr>
          <a:xfrm>
            <a:off x="914400" y="300000"/>
            <a:ext cx="10363200" cy="64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ANNUAL LEGISLATIVE CONFERENCE  |  SEPT </a:t>
            </a:r>
            <a:r>
              <a:rPr lang="en-US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9-12</a:t>
            </a:r>
            <a:r>
              <a:rPr lang="en-US" sz="14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, 2026  |  FORT LAUDERDALE, FL</a:t>
            </a: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30" name="Google Shape;230;p27"/>
          <p:cNvSpPr txBox="1"/>
          <p:nvPr/>
        </p:nvSpPr>
        <p:spPr>
          <a:xfrm>
            <a:off x="914400" y="1280000"/>
            <a:ext cx="5800000" cy="7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182875" spcFirstLastPara="1" rIns="18287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PLATINUM SPONSOR</a:t>
            </a:r>
            <a:endParaRPr b="1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31" name="Google Shape;231;p27"/>
          <p:cNvSpPr/>
          <p:nvPr/>
        </p:nvSpPr>
        <p:spPr>
          <a:xfrm>
            <a:off x="914400" y="2100000"/>
            <a:ext cx="3200000" cy="580000"/>
          </a:xfrm>
          <a:prstGeom prst="rect">
            <a:avLst/>
          </a:prstGeom>
          <a:solidFill>
            <a:srgbClr val="8AABCF"/>
          </a:solidFill>
          <a:ln>
            <a:noFill/>
          </a:ln>
        </p:spPr>
        <p:txBody>
          <a:bodyPr anchorCtr="0" anchor="ctr" bIns="91425" lIns="182875" spcFirstLastPara="1" rIns="18287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$100,000</a:t>
            </a: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32" name="Google Shape;232;p27"/>
          <p:cNvSpPr txBox="1"/>
          <p:nvPr/>
        </p:nvSpPr>
        <p:spPr>
          <a:xfrm>
            <a:off x="914400" y="2850000"/>
            <a:ext cx="10363200" cy="3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Six (6) Annual Legislative Conference registrations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Listing on the NOBEL Women website for the current sponsorship year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Verbal recognition at the plenary session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Company logo on event signage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Company materials placed inside conference bags (supplied by company)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Exclusive Meet and Greet opportunity with NOBEL Women members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B8860B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rgbClr val="B8860B"/>
                </a:solidFill>
                <a:latin typeface="Archivo"/>
                <a:ea typeface="Archivo"/>
                <a:cs typeface="Archivo"/>
                <a:sym typeface="Archivo"/>
              </a:rPr>
              <a:t>NOBEL Women Corporate Advisory Council membership for the sponsorship year</a:t>
            </a: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33" name="Google Shape;233;p27"/>
          <p:cNvSpPr txBox="1"/>
          <p:nvPr/>
        </p:nvSpPr>
        <p:spPr>
          <a:xfrm>
            <a:off x="0" y="6540000"/>
            <a:ext cx="12192000" cy="31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AABCF"/>
                </a:solidFill>
                <a:latin typeface="Calibri"/>
                <a:ea typeface="Calibri"/>
                <a:cs typeface="Calibri"/>
                <a:sym typeface="Calibri"/>
              </a:rPr>
              <a:t>NOBEL Women  |  www.nobelwomen.org  |  20 F Street NW, Suite 700, Washington, DC 20001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8860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39" name="Google Shape;239;p28"/>
          <p:cNvSpPr/>
          <p:nvPr/>
        </p:nvSpPr>
        <p:spPr>
          <a:xfrm>
            <a:off x="457200" y="1143000"/>
            <a:ext cx="11277600" cy="54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40" name="Google Shape;240;p28"/>
          <p:cNvSpPr txBox="1"/>
          <p:nvPr/>
        </p:nvSpPr>
        <p:spPr>
          <a:xfrm>
            <a:off x="914400" y="300000"/>
            <a:ext cx="10363200" cy="64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ANNUAL LEGISLATIVE CONFERENCE  |  SEPT </a:t>
            </a:r>
            <a:r>
              <a:rPr lang="en-US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9-12</a:t>
            </a:r>
            <a:r>
              <a:rPr lang="en-US" sz="14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, 2026  |  FORT LAUDERDALE, FL</a:t>
            </a: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41" name="Google Shape;241;p28"/>
          <p:cNvSpPr txBox="1"/>
          <p:nvPr/>
        </p:nvSpPr>
        <p:spPr>
          <a:xfrm>
            <a:off x="914400" y="1280000"/>
            <a:ext cx="5800000" cy="7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182875" spcFirstLastPara="1" rIns="18287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GOLD SPONSOR</a:t>
            </a:r>
            <a:endParaRPr b="1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42" name="Google Shape;242;p28"/>
          <p:cNvSpPr/>
          <p:nvPr/>
        </p:nvSpPr>
        <p:spPr>
          <a:xfrm>
            <a:off x="914400" y="2100000"/>
            <a:ext cx="3200000" cy="5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182875" spcFirstLastPara="1" rIns="18287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$50,000</a:t>
            </a: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43" name="Google Shape;243;p28"/>
          <p:cNvSpPr txBox="1"/>
          <p:nvPr/>
        </p:nvSpPr>
        <p:spPr>
          <a:xfrm>
            <a:off x="914400" y="2850000"/>
            <a:ext cx="10363200" cy="3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Four (4) Annual Legislative Conference registrations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Listing on the NOBEL Women website for the current sponsorship year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Verbal recognition at the plenary session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Company logo on event signage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Company materials placed inside conference bags (supplied by company)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Exclusive Meet and Greet opportunity with NOBEL Women members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44" name="Google Shape;244;p28"/>
          <p:cNvSpPr txBox="1"/>
          <p:nvPr/>
        </p:nvSpPr>
        <p:spPr>
          <a:xfrm>
            <a:off x="0" y="6540000"/>
            <a:ext cx="12192000" cy="31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AABCF"/>
                </a:solidFill>
                <a:latin typeface="Calibri"/>
                <a:ea typeface="Calibri"/>
                <a:cs typeface="Calibri"/>
                <a:sym typeface="Calibri"/>
              </a:rPr>
              <a:t>NOBEL Women  |  www.nobelwomen.org  |  20 F Street NW, Suite 700, Washington, DC 20001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50" name="Google Shape;250;p29"/>
          <p:cNvSpPr/>
          <p:nvPr/>
        </p:nvSpPr>
        <p:spPr>
          <a:xfrm>
            <a:off x="457200" y="1143000"/>
            <a:ext cx="11277600" cy="54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51" name="Google Shape;251;p29"/>
          <p:cNvSpPr txBox="1"/>
          <p:nvPr/>
        </p:nvSpPr>
        <p:spPr>
          <a:xfrm>
            <a:off x="914400" y="300000"/>
            <a:ext cx="10363200" cy="64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ANNUAL LEGISLATIVE CONFERENCE  |  SEPT </a:t>
            </a: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9-12,</a:t>
            </a:r>
            <a:r>
              <a:rPr b="1" lang="en-US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2026  |  FORT LAUDERDALE, FL</a:t>
            </a:r>
            <a:endParaRPr/>
          </a:p>
        </p:txBody>
      </p:sp>
      <p:sp>
        <p:nvSpPr>
          <p:cNvPr id="252" name="Google Shape;252;p29"/>
          <p:cNvSpPr txBox="1"/>
          <p:nvPr/>
        </p:nvSpPr>
        <p:spPr>
          <a:xfrm>
            <a:off x="914400" y="1280000"/>
            <a:ext cx="5800000" cy="7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182875" spcFirstLastPara="1" rIns="18287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SILVER SPONSOR</a:t>
            </a:r>
            <a:endParaRPr b="1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53" name="Google Shape;253;p29"/>
          <p:cNvSpPr/>
          <p:nvPr/>
        </p:nvSpPr>
        <p:spPr>
          <a:xfrm>
            <a:off x="914400" y="2100000"/>
            <a:ext cx="3200000" cy="580000"/>
          </a:xfrm>
          <a:prstGeom prst="rect">
            <a:avLst/>
          </a:prstGeom>
          <a:solidFill>
            <a:srgbClr val="8C9AB6"/>
          </a:solidFill>
          <a:ln>
            <a:noFill/>
          </a:ln>
        </p:spPr>
        <p:txBody>
          <a:bodyPr anchorCtr="0" anchor="ctr" bIns="91425" lIns="182875" spcFirstLastPara="1" rIns="18287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$25,000</a:t>
            </a:r>
            <a:endParaRPr/>
          </a:p>
        </p:txBody>
      </p:sp>
      <p:sp>
        <p:nvSpPr>
          <p:cNvPr id="254" name="Google Shape;254;p29"/>
          <p:cNvSpPr txBox="1"/>
          <p:nvPr/>
        </p:nvSpPr>
        <p:spPr>
          <a:xfrm>
            <a:off x="914400" y="2850000"/>
            <a:ext cx="10363200" cy="3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Two (2) Annual Legislative Conference registrations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Listing on the NOBEL Women website for the current sponsorship year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Company logo on event signage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Company materials placed inside conference bags (supplied by company)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chivo"/>
              <a:buChar char="✔"/>
            </a:pPr>
            <a:r>
              <a:rPr lang="en-US" sz="19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Exclusive Meet and Greet opportunity with NOBEL Women members</a:t>
            </a:r>
            <a:endParaRPr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55" name="Google Shape;255;p29"/>
          <p:cNvSpPr txBox="1"/>
          <p:nvPr/>
        </p:nvSpPr>
        <p:spPr>
          <a:xfrm>
            <a:off x="0" y="6540000"/>
            <a:ext cx="12192000" cy="31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AABCF"/>
                </a:solidFill>
                <a:latin typeface="Calibri"/>
                <a:ea typeface="Calibri"/>
                <a:cs typeface="Calibri"/>
                <a:sym typeface="Calibri"/>
              </a:rPr>
              <a:t>NOBEL Women  |  www.nobelwomen.org  |  20 F Street NW, Suite 700, Washington, DC 20001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62" name="Google Shape;262;p30"/>
          <p:cNvSpPr txBox="1"/>
          <p:nvPr/>
        </p:nvSpPr>
        <p:spPr>
          <a:xfrm>
            <a:off x="457200" y="457200"/>
            <a:ext cx="54864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WE LOOK FORWARD TO PARTNERING WITH YOU</a:t>
            </a:r>
            <a:endParaRPr/>
          </a:p>
        </p:txBody>
      </p:sp>
      <p:sp>
        <p:nvSpPr>
          <p:cNvPr id="263" name="Google Shape;263;p30"/>
          <p:cNvSpPr/>
          <p:nvPr/>
        </p:nvSpPr>
        <p:spPr>
          <a:xfrm>
            <a:off x="1981200" y="2367275"/>
            <a:ext cx="8229600" cy="36576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264" name="Google Shape;264;p30"/>
          <p:cNvSpPr txBox="1"/>
          <p:nvPr/>
        </p:nvSpPr>
        <p:spPr>
          <a:xfrm>
            <a:off x="2438400" y="2665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1A2E5A"/>
                </a:solidFill>
                <a:latin typeface="Calibri"/>
                <a:ea typeface="Calibri"/>
                <a:cs typeface="Calibri"/>
                <a:sym typeface="Calibri"/>
              </a:rPr>
              <a:t>If you are interested and would like more information, please contact us:</a:t>
            </a:r>
            <a:endParaRPr/>
          </a:p>
        </p:txBody>
      </p:sp>
      <p:sp>
        <p:nvSpPr>
          <p:cNvPr id="265" name="Google Shape;265;p30"/>
          <p:cNvSpPr txBox="1"/>
          <p:nvPr/>
        </p:nvSpPr>
        <p:spPr>
          <a:xfrm>
            <a:off x="2438400" y="3265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A2E5A"/>
                </a:solidFill>
                <a:latin typeface="Calibri"/>
                <a:ea typeface="Calibri"/>
                <a:cs typeface="Calibri"/>
                <a:sym typeface="Calibri"/>
              </a:rPr>
              <a:t>✉  </a:t>
            </a:r>
            <a:r>
              <a:rPr b="1" lang="en-US" sz="1800">
                <a:solidFill>
                  <a:srgbClr val="1A2E5A"/>
                </a:solidFill>
                <a:latin typeface="Calibri"/>
                <a:ea typeface="Calibri"/>
                <a:cs typeface="Calibri"/>
                <a:sym typeface="Calibri"/>
              </a:rPr>
              <a:t>nobelwomencontact@gmail.com</a:t>
            </a:r>
            <a:endParaRPr/>
          </a:p>
        </p:txBody>
      </p:sp>
      <p:sp>
        <p:nvSpPr>
          <p:cNvPr id="266" name="Google Shape;266;p30"/>
          <p:cNvSpPr txBox="1"/>
          <p:nvPr/>
        </p:nvSpPr>
        <p:spPr>
          <a:xfrm>
            <a:off x="2438400" y="3815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A2E5A"/>
                </a:solidFill>
                <a:latin typeface="Calibri"/>
                <a:ea typeface="Calibri"/>
                <a:cs typeface="Calibri"/>
                <a:sym typeface="Calibri"/>
              </a:rPr>
              <a:t>🌐  www.nobelwomen.org</a:t>
            </a:r>
            <a:endParaRPr/>
          </a:p>
        </p:txBody>
      </p:sp>
      <p:sp>
        <p:nvSpPr>
          <p:cNvPr id="267" name="Google Shape;267;p30"/>
          <p:cNvSpPr txBox="1"/>
          <p:nvPr/>
        </p:nvSpPr>
        <p:spPr>
          <a:xfrm>
            <a:off x="2438400" y="4365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20 F Street NW, Suite 700  |  Washington, DC 20001</a:t>
            </a:r>
            <a:endParaRPr/>
          </a:p>
        </p:txBody>
      </p:sp>
      <p:sp>
        <p:nvSpPr>
          <p:cNvPr id="268" name="Google Shape;268;p30"/>
          <p:cNvSpPr txBox="1"/>
          <p:nvPr/>
        </p:nvSpPr>
        <p:spPr>
          <a:xfrm>
            <a:off x="2438400" y="35154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A2E5A"/>
                </a:solidFill>
                <a:latin typeface="Calibri"/>
                <a:ea typeface="Calibri"/>
                <a:cs typeface="Calibri"/>
                <a:sym typeface="Calibri"/>
              </a:rPr>
              <a:t>202-695-7214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/>
          <p:nvPr/>
        </p:nvSpPr>
        <p:spPr>
          <a:xfrm>
            <a:off x="3759927" y="2298363"/>
            <a:ext cx="563729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800" u="sng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A National Voice for Black Women Legislators</a:t>
            </a:r>
            <a:endParaRPr/>
          </a:p>
        </p:txBody>
      </p:sp>
      <p:cxnSp>
        <p:nvCxnSpPr>
          <p:cNvPr id="69" name="Google Shape;69;p16"/>
          <p:cNvCxnSpPr/>
          <p:nvPr/>
        </p:nvCxnSpPr>
        <p:spPr>
          <a:xfrm>
            <a:off x="1123971" y="2673598"/>
            <a:ext cx="9944058" cy="0"/>
          </a:xfrm>
          <a:prstGeom prst="straightConnector1">
            <a:avLst/>
          </a:prstGeom>
          <a:noFill/>
          <a:ln cap="rnd" cmpd="sng" w="254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70" name="Google Shape;70;p16"/>
          <p:cNvCxnSpPr/>
          <p:nvPr/>
        </p:nvCxnSpPr>
        <p:spPr>
          <a:xfrm>
            <a:off x="1123971" y="2164003"/>
            <a:ext cx="9944058" cy="0"/>
          </a:xfrm>
          <a:prstGeom prst="straightConnector1">
            <a:avLst/>
          </a:prstGeom>
          <a:noFill/>
          <a:ln cap="rnd" cmpd="sng" w="254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71" name="Google Shape;71;p16"/>
          <p:cNvGrpSpPr/>
          <p:nvPr/>
        </p:nvGrpSpPr>
        <p:grpSpPr>
          <a:xfrm>
            <a:off x="1123971" y="1022333"/>
            <a:ext cx="3289968" cy="720344"/>
            <a:chOff x="1123971" y="1022333"/>
            <a:chExt cx="3289968" cy="720344"/>
          </a:xfrm>
        </p:grpSpPr>
        <p:pic>
          <p:nvPicPr>
            <p:cNvPr id="72" name="Google Shape;72;p1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23971" y="1022333"/>
              <a:ext cx="720344" cy="720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3" name="Google Shape;73;p16"/>
            <p:cNvSpPr txBox="1"/>
            <p:nvPr/>
          </p:nvSpPr>
          <p:spPr>
            <a:xfrm>
              <a:off x="1882477" y="1090118"/>
              <a:ext cx="25314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accent1"/>
                  </a:solidFill>
                  <a:latin typeface="Archivo"/>
                  <a:ea typeface="Archivo"/>
                  <a:cs typeface="Archivo"/>
                  <a:sym typeface="Archivo"/>
                </a:rPr>
                <a:t>WHO WE ARE</a:t>
              </a:r>
              <a:endParaRPr b="1" sz="32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</p:grpSp>
      <p:sp>
        <p:nvSpPr>
          <p:cNvPr id="74" name="Google Shape;74;p16"/>
          <p:cNvSpPr txBox="1"/>
          <p:nvPr/>
        </p:nvSpPr>
        <p:spPr>
          <a:xfrm>
            <a:off x="692594" y="2944279"/>
            <a:ext cx="10806811" cy="30628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2"/>
                </a:solidFill>
                <a:latin typeface="Archivo Light"/>
                <a:ea typeface="Archivo Light"/>
                <a:cs typeface="Archivo Light"/>
                <a:sym typeface="Archivo Light"/>
              </a:rPr>
              <a:t>For more than four decades, the </a:t>
            </a:r>
            <a:r>
              <a:rPr b="1" lang="en-US" sz="24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National Organization of Black Elected Legislative Women (NOBEL Women) </a:t>
            </a:r>
            <a:r>
              <a:rPr b="1" lang="en-US" sz="2400">
                <a:solidFill>
                  <a:schemeClr val="dk2"/>
                </a:solidFill>
                <a:latin typeface="Archivo Light"/>
                <a:ea typeface="Archivo Light"/>
                <a:cs typeface="Archivo Light"/>
                <a:sym typeface="Archivo Light"/>
              </a:rPr>
              <a:t>has served as the only national organization solely dedicated to supporting, developing, and advancing Black women elected officials. Through leadership training, policy engagement, and strategic convenings, </a:t>
            </a:r>
            <a:r>
              <a:rPr b="1" lang="en-US" sz="24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NOBEL Women strengthens the collective voice of legislators shaping decisions that impact communities nationwide.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834397" y="2751502"/>
            <a:ext cx="3507664" cy="2568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95959"/>
                </a:solidFill>
                <a:latin typeface="Archivo Light"/>
                <a:ea typeface="Archivo Light"/>
                <a:cs typeface="Archivo Light"/>
                <a:sym typeface="Archivo Light"/>
              </a:rPr>
              <a:t>Sponsoring NOBEL Women is a strategic investment in leadership, governance, and public policy. Our sponsors engage with a national network of decision-makers who influence legislation across education, healthcare, economic development, technology, and social justice. Partnerships with NOBEL Women support informed policymaking while aligning sponsors with leaders advancing equitable outcomes.</a:t>
            </a:r>
            <a:endParaRPr/>
          </a:p>
        </p:txBody>
      </p:sp>
      <p:sp>
        <p:nvSpPr>
          <p:cNvPr id="80" name="Google Shape;80;p17"/>
          <p:cNvSpPr/>
          <p:nvPr/>
        </p:nvSpPr>
        <p:spPr>
          <a:xfrm>
            <a:off x="834397" y="1538423"/>
            <a:ext cx="3029680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Why Sponsor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NOBEL Women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81" name="Google Shape;81;p17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16289" l="0" r="0" t="16289"/>
          <a:stretch/>
        </p:blipFill>
        <p:spPr>
          <a:xfrm>
            <a:off x="5383161" y="3477296"/>
            <a:ext cx="3340483" cy="33807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wo women standing together in front of a blue backdrop  AI-generated content may be incorrect." id="82" name="Google Shape;82;p17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2995" l="0" r="0" t="2995"/>
          <a:stretch/>
        </p:blipFill>
        <p:spPr>
          <a:xfrm>
            <a:off x="8851517" y="0"/>
            <a:ext cx="3340483" cy="47142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sitting at a table  AI-generated content may be incorrect." id="83" name="Google Shape;83;p17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3969" l="0" r="0" t="3969"/>
          <a:stretch/>
        </p:blipFill>
        <p:spPr>
          <a:xfrm>
            <a:off x="8851517" y="4810796"/>
            <a:ext cx="3340483" cy="20472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standing in front of a large screen  AI-generated content may be incorrect." id="84" name="Google Shape;84;p17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16289" l="0" r="0" t="16289"/>
          <a:stretch/>
        </p:blipFill>
        <p:spPr>
          <a:xfrm>
            <a:off x="5383161" y="0"/>
            <a:ext cx="3340483" cy="3380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/>
          <p:nvPr/>
        </p:nvSpPr>
        <p:spPr>
          <a:xfrm>
            <a:off x="444683" y="1118772"/>
            <a:ext cx="2435447" cy="1734834"/>
          </a:xfrm>
          <a:custGeom>
            <a:rect b="b" l="l" r="r" t="t"/>
            <a:pathLst>
              <a:path extrusionOk="0" h="124793" w="175190">
                <a:moveTo>
                  <a:pt x="133592" y="0"/>
                </a:moveTo>
                <a:lnTo>
                  <a:pt x="175190" y="0"/>
                </a:lnTo>
                <a:lnTo>
                  <a:pt x="157791" y="124793"/>
                </a:lnTo>
                <a:lnTo>
                  <a:pt x="96195" y="124793"/>
                </a:lnTo>
                <a:close/>
                <a:moveTo>
                  <a:pt x="37398" y="0"/>
                </a:moveTo>
                <a:lnTo>
                  <a:pt x="78996" y="0"/>
                </a:lnTo>
                <a:lnTo>
                  <a:pt x="61597" y="124793"/>
                </a:lnTo>
                <a:lnTo>
                  <a:pt x="0" y="12479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419100" sx="96000" rotWithShape="0" algn="tl" dir="2700000" dist="203200" sy="96000">
              <a:srgbClr val="8C9AB6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90" name="Google Shape;90;p18"/>
          <p:cNvSpPr txBox="1"/>
          <p:nvPr/>
        </p:nvSpPr>
        <p:spPr>
          <a:xfrm>
            <a:off x="610091" y="2016969"/>
            <a:ext cx="10971818" cy="30162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NOBEL Women sponsorships extend beyond </a:t>
            </a:r>
            <a:r>
              <a:rPr b="1" lang="en-US" sz="28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brand recognition</a:t>
            </a:r>
            <a:r>
              <a:rPr b="1" lang="en-US" sz="2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Our convenings and programs create structured opportunities for </a:t>
            </a:r>
            <a:r>
              <a:rPr b="1" lang="en-US" sz="28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sponsors to engage in policy discussions, issue briefings, and thought leadership </a:t>
            </a:r>
            <a:r>
              <a:rPr b="1" lang="en-US" sz="280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alongside elected officials. This access allows sponsors to contribute perspective, share expertise, and </a:t>
            </a:r>
            <a:r>
              <a:rPr b="1" lang="en-US" sz="28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support informed dialogue that helps shape policy priorities at the local, state, and national levels.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/>
        </p:nvSpPr>
        <p:spPr>
          <a:xfrm>
            <a:off x="685800" y="870440"/>
            <a:ext cx="8724446" cy="984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strike="noStrike">
                <a:solidFill>
                  <a:srgbClr val="000000"/>
                </a:solidFill>
                <a:latin typeface="Archivo"/>
                <a:ea typeface="Archivo"/>
                <a:cs typeface="Archivo"/>
                <a:sym typeface="Archivo"/>
              </a:rPr>
              <a:t>When You Partner with </a:t>
            </a:r>
            <a:r>
              <a:rPr b="1" i="0" lang="en-US" sz="3200" u="none" strike="noStrike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NOBEL Women, </a:t>
            </a:r>
            <a:r>
              <a:rPr b="1" lang="en-US" sz="3200">
                <a:solidFill>
                  <a:srgbClr val="000000"/>
                </a:solidFill>
                <a:latin typeface="Archivo Light"/>
                <a:ea typeface="Archivo Light"/>
                <a:cs typeface="Archivo Light"/>
                <a:sym typeface="Archivo Light"/>
              </a:rPr>
              <a:t>You’re Choosing a Partner with </a:t>
            </a:r>
            <a:r>
              <a:rPr b="1" lang="en-US" sz="32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IMPACT</a:t>
            </a:r>
            <a:endParaRPr b="1" sz="3200">
              <a:solidFill>
                <a:schemeClr val="accen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96" name="Google Shape;96;p19"/>
          <p:cNvSpPr/>
          <p:nvPr/>
        </p:nvSpPr>
        <p:spPr>
          <a:xfrm>
            <a:off x="685800" y="2417884"/>
            <a:ext cx="3380526" cy="35696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97" name="Google Shape;97;p19"/>
          <p:cNvSpPr/>
          <p:nvPr/>
        </p:nvSpPr>
        <p:spPr>
          <a:xfrm>
            <a:off x="4405737" y="2417884"/>
            <a:ext cx="3380526" cy="35696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98" name="Google Shape;98;p19"/>
          <p:cNvSpPr/>
          <p:nvPr/>
        </p:nvSpPr>
        <p:spPr>
          <a:xfrm>
            <a:off x="8125674" y="2417884"/>
            <a:ext cx="3380526" cy="35696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99" name="Google Shape;99;p19"/>
          <p:cNvSpPr/>
          <p:nvPr/>
        </p:nvSpPr>
        <p:spPr>
          <a:xfrm>
            <a:off x="1278811" y="2662098"/>
            <a:ext cx="219450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40+ years</a:t>
            </a:r>
            <a:endParaRPr/>
          </a:p>
        </p:txBody>
      </p:sp>
      <p:sp>
        <p:nvSpPr>
          <p:cNvPr id="100" name="Google Shape;100;p19"/>
          <p:cNvSpPr/>
          <p:nvPr/>
        </p:nvSpPr>
        <p:spPr>
          <a:xfrm>
            <a:off x="946901" y="3521335"/>
            <a:ext cx="2858323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Advancing leadership development, policy engagement, and collaboration among Black women legislators nationwide.</a:t>
            </a:r>
            <a:endParaRPr b="1" sz="16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cxnSp>
        <p:nvCxnSpPr>
          <p:cNvPr id="101" name="Google Shape;101;p19"/>
          <p:cNvCxnSpPr/>
          <p:nvPr/>
        </p:nvCxnSpPr>
        <p:spPr>
          <a:xfrm>
            <a:off x="946902" y="3209285"/>
            <a:ext cx="2858323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2" name="Google Shape;102;p19"/>
          <p:cNvSpPr/>
          <p:nvPr/>
        </p:nvSpPr>
        <p:spPr>
          <a:xfrm>
            <a:off x="4093149" y="2658404"/>
            <a:ext cx="3901974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385+ Legislators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03" name="Google Shape;103;p19"/>
          <p:cNvSpPr/>
          <p:nvPr/>
        </p:nvSpPr>
        <p:spPr>
          <a:xfrm>
            <a:off x="4919303" y="3544128"/>
            <a:ext cx="2353393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A national network of elected officials shaping policy at the local, state, and national levels.</a:t>
            </a:r>
            <a:endParaRPr/>
          </a:p>
        </p:txBody>
      </p:sp>
      <p:cxnSp>
        <p:nvCxnSpPr>
          <p:cNvPr id="104" name="Google Shape;104;p19"/>
          <p:cNvCxnSpPr/>
          <p:nvPr/>
        </p:nvCxnSpPr>
        <p:spPr>
          <a:xfrm>
            <a:off x="4666839" y="3209285"/>
            <a:ext cx="2858323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5" name="Google Shape;105;p19"/>
          <p:cNvSpPr/>
          <p:nvPr/>
        </p:nvSpPr>
        <p:spPr>
          <a:xfrm>
            <a:off x="7995123" y="2658404"/>
            <a:ext cx="366558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50+ States &amp; Territories</a:t>
            </a:r>
            <a:endParaRPr/>
          </a:p>
        </p:txBody>
      </p:sp>
      <p:sp>
        <p:nvSpPr>
          <p:cNvPr id="106" name="Google Shape;106;p19"/>
          <p:cNvSpPr/>
          <p:nvPr/>
        </p:nvSpPr>
        <p:spPr>
          <a:xfrm>
            <a:off x="8386776" y="3549530"/>
            <a:ext cx="2858323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chivo Light"/>
                <a:ea typeface="Archivo Light"/>
                <a:cs typeface="Archivo Light"/>
                <a:sym typeface="Archivo Light"/>
              </a:rPr>
              <a:t>Broad geographic representation connecting policymakers across the country.</a:t>
            </a:r>
            <a:endParaRPr/>
          </a:p>
        </p:txBody>
      </p:sp>
      <p:cxnSp>
        <p:nvCxnSpPr>
          <p:cNvPr id="107" name="Google Shape;107;p19"/>
          <p:cNvCxnSpPr/>
          <p:nvPr/>
        </p:nvCxnSpPr>
        <p:spPr>
          <a:xfrm>
            <a:off x="8386776" y="3209285"/>
            <a:ext cx="2858323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</p:txBody>
      </p:sp>
      <p:sp>
        <p:nvSpPr>
          <p:cNvPr id="113" name="Google Shape;113;p20"/>
          <p:cNvSpPr txBox="1"/>
          <p:nvPr/>
        </p:nvSpPr>
        <p:spPr>
          <a:xfrm>
            <a:off x="6567946" y="365741"/>
            <a:ext cx="5348750" cy="51706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A Message from the President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"We are more than just an organization; we are a movement.”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>
              <a:solidFill>
                <a:schemeClr val="accent1"/>
              </a:solidFill>
              <a:latin typeface="Archivo Light"/>
              <a:ea typeface="Archivo Light"/>
              <a:cs typeface="Archivo Light"/>
              <a:sym typeface="Archivo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As the proud President of NOBEL Women, I am thrilled to share our vision. Across the United States, </a:t>
            </a:r>
            <a:r>
              <a:rPr lang="en-US" sz="16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over </a:t>
            </a:r>
            <a:r>
              <a:rPr b="1" lang="en-US" sz="16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380 Black women</a:t>
            </a:r>
            <a:r>
              <a:rPr lang="en-US" sz="16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 are currently shaping policy and driving progress within their state legislatures.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For four decades, we have stood as the nation’s only non-profit, nonpartisan organization dedicated to elevating Black women in government. Our mission goes beyond representation, we are cultivating leadership and championing policies that create meaningful change.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Archivo Light"/>
              <a:ea typeface="Archivo Light"/>
              <a:cs typeface="Archivo Light"/>
              <a:sym typeface="Archivo 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I invite you to join us, whether through our </a:t>
            </a:r>
            <a:r>
              <a:rPr b="1" lang="en-US" sz="16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Annual Legislative Conference</a:t>
            </a:r>
            <a:r>
              <a:rPr lang="en-US" sz="16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, our dynamic </a:t>
            </a:r>
            <a:r>
              <a:rPr b="1" lang="en-US" sz="16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webinar series</a:t>
            </a:r>
            <a:r>
              <a:rPr lang="en-US" sz="16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, or our </a:t>
            </a:r>
            <a:r>
              <a:rPr b="1" lang="en-US" sz="16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advocacy initiatives</a:t>
            </a:r>
            <a:r>
              <a:rPr lang="en-US" sz="1600">
                <a:solidFill>
                  <a:schemeClr val="dk1"/>
                </a:solidFill>
                <a:latin typeface="Archivo Light"/>
                <a:ea typeface="Archivo Light"/>
                <a:cs typeface="Archivo Light"/>
                <a:sym typeface="Archivo Light"/>
              </a:rPr>
              <a:t>. Your partnership is invaluable. Together, we can amplify our voices and build a more equitable world.</a:t>
            </a:r>
            <a:endParaRPr/>
          </a:p>
        </p:txBody>
      </p:sp>
      <p:grpSp>
        <p:nvGrpSpPr>
          <p:cNvPr id="114" name="Google Shape;114;p20"/>
          <p:cNvGrpSpPr/>
          <p:nvPr/>
        </p:nvGrpSpPr>
        <p:grpSpPr>
          <a:xfrm>
            <a:off x="6368927" y="5905719"/>
            <a:ext cx="5348749" cy="406339"/>
            <a:chOff x="4992835" y="1330558"/>
            <a:chExt cx="5348749" cy="406339"/>
          </a:xfrm>
        </p:grpSpPr>
        <p:pic>
          <p:nvPicPr>
            <p:cNvPr id="115" name="Google Shape;115;p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992835" y="1330558"/>
              <a:ext cx="406340" cy="4063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Google Shape;116;p20"/>
            <p:cNvSpPr txBox="1"/>
            <p:nvPr/>
          </p:nvSpPr>
          <p:spPr>
            <a:xfrm>
              <a:off x="5437336" y="1364450"/>
              <a:ext cx="49042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-US" sz="1400">
                  <a:solidFill>
                    <a:schemeClr val="accent1"/>
                  </a:solidFill>
                  <a:latin typeface="Archivo"/>
                  <a:ea typeface="Archivo"/>
                  <a:cs typeface="Archivo"/>
                  <a:sym typeface="Archivo"/>
                </a:rPr>
                <a:t>Senator Tonya P. Anderson, NOBEL Women’s President</a:t>
              </a:r>
              <a:endParaRPr b="0" i="1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</p:grpSp>
      <p:pic>
        <p:nvPicPr>
          <p:cNvPr descr="A person in a blue jacket  AI-generated content may be incorrect." id="117" name="Google Shape;117;p20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4232" r="14232" t="0"/>
          <a:stretch/>
        </p:blipFill>
        <p:spPr>
          <a:xfrm>
            <a:off x="804093" y="-264477"/>
            <a:ext cx="5092888" cy="7122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oogle Shape;122;p21"/>
          <p:cNvGrpSpPr/>
          <p:nvPr/>
        </p:nvGrpSpPr>
        <p:grpSpPr>
          <a:xfrm>
            <a:off x="7686519" y="919484"/>
            <a:ext cx="3786990" cy="2633511"/>
            <a:chOff x="7534153" y="919483"/>
            <a:chExt cx="3786990" cy="2633511"/>
          </a:xfrm>
        </p:grpSpPr>
        <p:sp>
          <p:nvSpPr>
            <p:cNvPr id="123" name="Google Shape;123;p21"/>
            <p:cNvSpPr txBox="1"/>
            <p:nvPr/>
          </p:nvSpPr>
          <p:spPr>
            <a:xfrm>
              <a:off x="7534153" y="2229555"/>
              <a:ext cx="2916133" cy="13234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chemeClr val="accent1"/>
                  </a:solidFill>
                  <a:latin typeface="Archivo"/>
                  <a:ea typeface="Archivo"/>
                  <a:cs typeface="Archivo"/>
                  <a:sym typeface="Archivo"/>
                </a:rPr>
                <a:t>We create spaces for meaningful policy dialogue and collaboration.</a:t>
              </a:r>
              <a:endParaRPr/>
            </a:p>
          </p:txBody>
        </p:sp>
        <p:sp>
          <p:nvSpPr>
            <p:cNvPr id="124" name="Google Shape;124;p21"/>
            <p:cNvSpPr/>
            <p:nvPr/>
          </p:nvSpPr>
          <p:spPr>
            <a:xfrm>
              <a:off x="7534153" y="919483"/>
              <a:ext cx="3786990" cy="9041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3F3F3F"/>
                  </a:solidFill>
                  <a:latin typeface="Archivo Light"/>
                  <a:ea typeface="Archivo Light"/>
                  <a:cs typeface="Archivo Light"/>
                  <a:sym typeface="Archivo Light"/>
                </a:rPr>
                <a:t>NOBEL Women's flagship annual gathering where Black women legislators convene with industry leaders and stakeholders to advance policy, community education, and social equity.</a:t>
              </a:r>
              <a:endParaRPr/>
            </a:p>
          </p:txBody>
        </p:sp>
      </p:grpSp>
      <p:grpSp>
        <p:nvGrpSpPr>
          <p:cNvPr id="125" name="Google Shape;125;p21"/>
          <p:cNvGrpSpPr/>
          <p:nvPr/>
        </p:nvGrpSpPr>
        <p:grpSpPr>
          <a:xfrm>
            <a:off x="7686519" y="3612782"/>
            <a:ext cx="3786990" cy="2325735"/>
            <a:chOff x="7534153" y="919483"/>
            <a:chExt cx="3786990" cy="2325735"/>
          </a:xfrm>
        </p:grpSpPr>
        <p:sp>
          <p:nvSpPr>
            <p:cNvPr id="126" name="Google Shape;126;p21"/>
            <p:cNvSpPr txBox="1"/>
            <p:nvPr/>
          </p:nvSpPr>
          <p:spPr>
            <a:xfrm>
              <a:off x="7534153" y="2229555"/>
              <a:ext cx="291613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chemeClr val="accent1"/>
                  </a:solidFill>
                  <a:latin typeface="Archivo"/>
                  <a:ea typeface="Archivo"/>
                  <a:cs typeface="Archivo"/>
                  <a:sym typeface="Archivo"/>
                </a:rPr>
                <a:t>Our programs connect leaders, ideas, and impact.</a:t>
              </a:r>
              <a:endParaRPr/>
            </a:p>
          </p:txBody>
        </p:sp>
        <p:sp>
          <p:nvSpPr>
            <p:cNvPr id="127" name="Google Shape;127;p21"/>
            <p:cNvSpPr/>
            <p:nvPr/>
          </p:nvSpPr>
          <p:spPr>
            <a:xfrm>
              <a:off x="7534153" y="919483"/>
              <a:ext cx="3786990" cy="9041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3F3F3F"/>
                  </a:solidFill>
                  <a:latin typeface="Archivo Light"/>
                  <a:ea typeface="Archivo Light"/>
                  <a:cs typeface="Archivo Light"/>
                  <a:sym typeface="Archivo Light"/>
                </a:rPr>
                <a:t>NOBEL Women's flagship annual gathering where Black women legislators convene with industry leaders and stakeholders to advance policy, community education, and social equity.</a:t>
              </a:r>
              <a:endParaRPr/>
            </a:p>
          </p:txBody>
        </p:sp>
      </p:grpSp>
      <p:pic>
        <p:nvPicPr>
          <p:cNvPr descr="Two women standing on a stage  AI-generated content may be incorrect." id="128" name="Google Shape;128;p2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9086" r="9086" t="0"/>
          <a:stretch/>
        </p:blipFill>
        <p:spPr>
          <a:xfrm>
            <a:off x="718492" y="3491136"/>
            <a:ext cx="3156858" cy="2569029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descr="A person giving a presentation  AI-generated content may be incorrect." id="129" name="Google Shape;129;p21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20176" l="0" r="0" t="20176"/>
          <a:stretch/>
        </p:blipFill>
        <p:spPr>
          <a:xfrm>
            <a:off x="718492" y="797838"/>
            <a:ext cx="6466115" cy="2569029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descr="A group of people sitting at a table in front of a large screen  AI-generated content may be incorrect." id="130" name="Google Shape;130;p21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9065" r="9065" t="0"/>
          <a:stretch/>
        </p:blipFill>
        <p:spPr>
          <a:xfrm>
            <a:off x="4027748" y="3491136"/>
            <a:ext cx="3156858" cy="2569029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/>
          <p:nvPr/>
        </p:nvSpPr>
        <p:spPr>
          <a:xfrm>
            <a:off x="544285" y="550605"/>
            <a:ext cx="10163043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NOBEL Women’s Executive Board</a:t>
            </a:r>
            <a:endParaRPr/>
          </a:p>
        </p:txBody>
      </p:sp>
      <p:cxnSp>
        <p:nvCxnSpPr>
          <p:cNvPr id="137" name="Google Shape;137;p22"/>
          <p:cNvCxnSpPr/>
          <p:nvPr/>
        </p:nvCxnSpPr>
        <p:spPr>
          <a:xfrm>
            <a:off x="544286" y="1556881"/>
            <a:ext cx="11103428" cy="0"/>
          </a:xfrm>
          <a:prstGeom prst="straightConnector1">
            <a:avLst/>
          </a:prstGeom>
          <a:noFill/>
          <a:ln cap="rnd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8" name="Google Shape;138;p22"/>
          <p:cNvSpPr txBox="1"/>
          <p:nvPr/>
        </p:nvSpPr>
        <p:spPr>
          <a:xfrm>
            <a:off x="544286" y="5968842"/>
            <a:ext cx="391341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Senator Tonya P. Anderson (GA)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President</a:t>
            </a:r>
            <a:endParaRPr/>
          </a:p>
        </p:txBody>
      </p:sp>
      <p:sp>
        <p:nvSpPr>
          <p:cNvPr id="139" name="Google Shape;139;p22"/>
          <p:cNvSpPr txBox="1"/>
          <p:nvPr/>
        </p:nvSpPr>
        <p:spPr>
          <a:xfrm>
            <a:off x="4772025" y="5968842"/>
            <a:ext cx="32385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Representative Sonya Harper (ILL)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Vice President</a:t>
            </a:r>
            <a:endParaRPr/>
          </a:p>
        </p:txBody>
      </p:sp>
      <p:sp>
        <p:nvSpPr>
          <p:cNvPr id="140" name="Google Shape;140;p22"/>
          <p:cNvSpPr txBox="1"/>
          <p:nvPr/>
        </p:nvSpPr>
        <p:spPr>
          <a:xfrm>
            <a:off x="8605630" y="5968842"/>
            <a:ext cx="304208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Senator Nicole Sonya Harper (ILL)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2</a:t>
            </a:r>
            <a:r>
              <a:rPr b="1" baseline="30000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nd</a:t>
            </a: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 Vice President</a:t>
            </a:r>
            <a:endParaRPr/>
          </a:p>
        </p:txBody>
      </p:sp>
      <p:pic>
        <p:nvPicPr>
          <p:cNvPr descr="A person in a blue jacket  AI-generated content may be incorrect." id="141" name="Google Shape;141;p22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5141" l="0" r="0" t="5141"/>
          <a:stretch/>
        </p:blipFill>
        <p:spPr>
          <a:xfrm>
            <a:off x="544513" y="1792288"/>
            <a:ext cx="3305175" cy="4070350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descr="A person smiling at the camera  AI-generated content may be incorrect." id="142" name="Google Shape;142;p2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9424" r="9424" t="0"/>
          <a:stretch/>
        </p:blipFill>
        <p:spPr>
          <a:xfrm>
            <a:off x="4772025" y="1792288"/>
            <a:ext cx="3041650" cy="4070350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id="143" name="Google Shape;143;p22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9424" r="9424" t="0"/>
          <a:stretch/>
        </p:blipFill>
        <p:spPr>
          <a:xfrm>
            <a:off x="8605630" y="1791994"/>
            <a:ext cx="3042084" cy="4071257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/>
        </p:nvSpPr>
        <p:spPr>
          <a:xfrm>
            <a:off x="544285" y="550605"/>
            <a:ext cx="10163043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accent1"/>
                </a:solidFill>
                <a:latin typeface="Archivo Light"/>
                <a:ea typeface="Archivo Light"/>
                <a:cs typeface="Archivo Light"/>
                <a:sym typeface="Archivo Light"/>
              </a:rPr>
              <a:t>NOBEL Women’s Executive Board</a:t>
            </a:r>
            <a:endParaRPr/>
          </a:p>
        </p:txBody>
      </p:sp>
      <p:cxnSp>
        <p:nvCxnSpPr>
          <p:cNvPr id="150" name="Google Shape;150;p23"/>
          <p:cNvCxnSpPr/>
          <p:nvPr/>
        </p:nvCxnSpPr>
        <p:spPr>
          <a:xfrm>
            <a:off x="544286" y="1556881"/>
            <a:ext cx="11103428" cy="0"/>
          </a:xfrm>
          <a:prstGeom prst="straightConnector1">
            <a:avLst/>
          </a:prstGeom>
          <a:noFill/>
          <a:ln cap="rnd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1" name="Google Shape;151;p23"/>
          <p:cNvSpPr txBox="1"/>
          <p:nvPr/>
        </p:nvSpPr>
        <p:spPr>
          <a:xfrm>
            <a:off x="423803" y="5968842"/>
            <a:ext cx="4214665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Representative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Rosalyn Henderson -Myers (NC)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Recording Secretary</a:t>
            </a:r>
            <a:endParaRPr/>
          </a:p>
        </p:txBody>
      </p:sp>
      <p:sp>
        <p:nvSpPr>
          <p:cNvPr id="152" name="Google Shape;152;p23"/>
          <p:cNvSpPr txBox="1"/>
          <p:nvPr/>
        </p:nvSpPr>
        <p:spPr>
          <a:xfrm>
            <a:off x="4638468" y="5968842"/>
            <a:ext cx="3291096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Representative Annie McDaniel (NC)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2</a:t>
            </a:r>
            <a:r>
              <a:rPr b="1" baseline="30000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nd</a:t>
            </a: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 Recording Secretary</a:t>
            </a:r>
            <a:endParaRPr/>
          </a:p>
        </p:txBody>
      </p:sp>
      <p:pic>
        <p:nvPicPr>
          <p:cNvPr id="153" name="Google Shape;153;p23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8749" l="0" r="0" t="8749"/>
          <a:stretch/>
        </p:blipFill>
        <p:spPr>
          <a:xfrm>
            <a:off x="544513" y="1792288"/>
            <a:ext cx="3305175" cy="4070350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id="154" name="Google Shape;154;p2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5175" l="0" r="0" t="5175"/>
          <a:stretch/>
        </p:blipFill>
        <p:spPr>
          <a:xfrm>
            <a:off x="4772025" y="1792288"/>
            <a:ext cx="3041650" cy="4070350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pic>
        <p:nvPicPr>
          <p:cNvPr id="155" name="Google Shape;155;p23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9428" r="9428" t="0"/>
          <a:stretch/>
        </p:blipFill>
        <p:spPr>
          <a:xfrm>
            <a:off x="8605630" y="1791994"/>
            <a:ext cx="3042084" cy="4071257"/>
          </a:xfrm>
          <a:prstGeom prst="rect">
            <a:avLst/>
          </a:prstGeom>
          <a:solidFill>
            <a:srgbClr val="A5A5A5">
              <a:alpha val="14901"/>
            </a:srgbClr>
          </a:solidFill>
          <a:ln>
            <a:noFill/>
          </a:ln>
        </p:spPr>
      </p:pic>
      <p:sp>
        <p:nvSpPr>
          <p:cNvPr id="156" name="Google Shape;156;p23"/>
          <p:cNvSpPr txBox="1"/>
          <p:nvPr/>
        </p:nvSpPr>
        <p:spPr>
          <a:xfrm>
            <a:off x="8481124" y="5968841"/>
            <a:ext cx="3291096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Representative Felicia Robinson (FL)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1"/>
                </a:solidFill>
                <a:latin typeface="Archivo"/>
                <a:ea typeface="Archivo"/>
                <a:cs typeface="Archivo"/>
                <a:sym typeface="Archivo"/>
              </a:rPr>
              <a:t>Treasurer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7EEEA4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1051F3"/>
      </a:accent1>
      <a:accent2>
        <a:srgbClr val="7776F8"/>
      </a:accent2>
      <a:accent3>
        <a:srgbClr val="F7824D"/>
      </a:accent3>
      <a:accent4>
        <a:srgbClr val="7EEEA3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